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9"/>
  </p:notesMasterIdLst>
  <p:sldIdLst>
    <p:sldId id="365" r:id="rId6"/>
    <p:sldId id="45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D25B-A5FF-4EE9-8CF2-284F8CA3C38F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5AAD5-F8FC-4BEC-9380-06568C4384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81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75993" y="5201015"/>
            <a:ext cx="5407943" cy="42553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13509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22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70047" y="5647074"/>
            <a:ext cx="5360373" cy="46203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8275" y="1466850"/>
            <a:ext cx="7035800" cy="3959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36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75993" y="5201015"/>
            <a:ext cx="5407943" cy="425537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1350963"/>
            <a:ext cx="6480175" cy="3646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280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C684-8482-4FE2-BE35-391692A74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E8CC2-AD04-4C02-BB2B-E75B02F7B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ADFC-7C63-4F57-8E71-4FEA907F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9B8F2-B238-48E0-9466-EE7329DA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2760-A590-40E8-A353-3444F524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55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6C50-882F-4BAD-8F88-313EF58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E61A7-319D-49C2-83D8-9F3400F3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7E28-6CD9-4795-8CC6-ACE331BD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B4592-BE0A-4FDD-8A7A-14ED32D9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D8761-90EA-4F49-960B-A2718F92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73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12365-A992-42DB-9E52-197C18EA5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EB32C-3286-4506-949B-7BB30609B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D562-6470-471B-BE1C-9A79769C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6DECF-182A-49E7-AA58-0D6CA89C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014B-20E7-4327-91B9-015C8B27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87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C684-8482-4FE2-BE35-391692A74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E8CC2-AD04-4C02-BB2B-E75B02F7B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ADFC-7C63-4F57-8E71-4FEA907F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9B8F2-B238-48E0-9466-EE7329DA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2760-A590-40E8-A353-3444F524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33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B885-24AC-4639-A2BB-D0DF44DA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7D08-A72D-4AC8-AD92-22D3BCFB8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9A33-0E23-40F7-AC29-01985EAE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4E24-06A1-41E1-A992-825C9D4B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7708-7F2D-465A-A59A-C433638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1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ADEB-18E0-4255-A004-39C39C0F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3956A-A9E9-4912-AD18-FACFE111F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D8E8-40D6-46D3-B4A8-BF36EF8F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7DBE-620C-4DF3-A98A-E85BB244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D7F0-0106-45E4-B846-C746FC02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8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B91-301D-402C-AC93-C801D7FB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88AC9-F3E5-4A6D-BEC7-D10803E06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BEB05-A038-4810-BB36-D88CA9CCD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8C402-EC61-4577-8471-137BFCDF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0B8D4-AA53-45D5-8E69-3DAE5A20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C3F2A-E867-45BD-B271-7090F11D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79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2456-43A8-402A-9D00-D6C76B91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D426B-0EA8-4C0E-8505-18C83EAA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9DE7-A538-44DB-9638-9128DB100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A1E2-D2D2-4927-BE64-B23DEECE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7ADE3-1359-4C4C-BC38-EF67CAEB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E841D-1341-4146-A5A3-541BCE4E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6C6BE-5EB7-4AB7-B2B2-236655BF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C8A86-50E1-491A-A225-19E8E514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995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C156-17EF-45C2-80A7-B5A9C2B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F7A00-FDD2-4C72-B0FD-7EFD8C11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5749-2076-4448-B65F-9A1C8A68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6289D-5CC1-4152-967A-37D661A5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3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8C39D-DA39-4114-B94C-E72FE072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A658F-AC9F-45D6-8B77-F1226DDC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2412E-F432-441D-91C0-D96B9617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38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FE93-5A7C-44F8-9006-B989CFD8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C485-7705-4800-9076-BA513C96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A881E-7006-4DAF-80C1-D3DA65CB2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194F4-7286-45B0-9D7C-36922CD5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3007-01B1-45A6-9AC9-1EFB9A6F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54CAC-6F96-4F43-80F5-7A81A471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62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B885-24AC-4639-A2BB-D0DF44DA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7D08-A72D-4AC8-AD92-22D3BCFB8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9A33-0E23-40F7-AC29-01985EAE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4E24-06A1-41E1-A992-825C9D4B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D7708-7F2D-465A-A59A-C433638F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449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7AE3-47F5-40FA-9F90-948C3621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87A88-DA43-4ED5-9BD3-F39F73F9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4BBB0-E622-449A-9C1E-22E258EF1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0539-EF30-49B5-92BD-00B64897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F382B-9454-4173-8BCE-0BD60D0A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DBA9F-DC74-482E-9BD8-6076F5A1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43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6C50-882F-4BAD-8F88-313EF58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E61A7-319D-49C2-83D8-9F3400F3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7E28-6CD9-4795-8CC6-ACE331BD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B4592-BE0A-4FDD-8A7A-14ED32D9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D8761-90EA-4F49-960B-A2718F92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46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12365-A992-42DB-9E52-197C18EA5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EB32C-3286-4506-949B-7BB30609B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D562-6470-471B-BE1C-9A79769C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6DECF-182A-49E7-AA58-0D6CA89C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014B-20E7-4327-91B9-015C8B27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9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ADEB-18E0-4255-A004-39C39C0F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3956A-A9E9-4912-AD18-FACFE111F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D8E8-40D6-46D3-B4A8-BF36EF8F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7DBE-620C-4DF3-A98A-E85BB244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D7F0-0106-45E4-B846-C746FC02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36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B91-301D-402C-AC93-C801D7FB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88AC9-F3E5-4A6D-BEC7-D10803E06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DBEB05-A038-4810-BB36-D88CA9CCD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8C402-EC61-4577-8471-137BFCDF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0B8D4-AA53-45D5-8E69-3DAE5A20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C3F2A-E867-45BD-B271-7090F11D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64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2456-43A8-402A-9D00-D6C76B91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D426B-0EA8-4C0E-8505-18C83EAA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9DE7-A538-44DB-9638-9128DB100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DA1E2-D2D2-4927-BE64-B23DEECE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7ADE3-1359-4C4C-BC38-EF67CAEBB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E841D-1341-4146-A5A3-541BCE4E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6C6BE-5EB7-4AB7-B2B2-236655BF0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C8A86-50E1-491A-A225-19E8E514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86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C156-17EF-45C2-80A7-B5A9C2B6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F7A00-FDD2-4C72-B0FD-7EFD8C11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75749-2076-4448-B65F-9A1C8A68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6289D-5CC1-4152-967A-37D661A5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41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8C39D-DA39-4114-B94C-E72FE072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A658F-AC9F-45D6-8B77-F1226DDC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2412E-F432-441D-91C0-D96B9617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1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FE93-5A7C-44F8-9006-B989CFD8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C485-7705-4800-9076-BA513C963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A881E-7006-4DAF-80C1-D3DA65CB2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194F4-7286-45B0-9D7C-36922CD5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C3007-01B1-45A6-9AC9-1EFB9A6FA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54CAC-6F96-4F43-80F5-7A81A471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4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7AE3-47F5-40FA-9F90-948C3621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87A88-DA43-4ED5-9BD3-F39F73F92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4BBB0-E622-449A-9C1E-22E258EF1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0539-EF30-49B5-92BD-00B64897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F382B-9454-4173-8BCE-0BD60D0A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DBA9F-DC74-482E-9BD8-6076F5A1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46451-8740-4F20-8704-F70DDA78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78CDB-A2C3-48AA-A127-2C6EE55F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81645-EF68-49F6-BA0D-D21A8373A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84693-9A69-47D2-B709-B9A840144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BB04E-6597-4038-A296-61B4C824E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4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46451-8740-4F20-8704-F70DDA78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78CDB-A2C3-48AA-A127-2C6EE55F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81645-EF68-49F6-BA0D-D21A8373A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F311-BFA2-4E90-BF58-298B5FCB421A}" type="datetimeFigureOut">
              <a:rPr lang="en-GB" smtClean="0"/>
              <a:t>11/06/2025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84693-9A69-47D2-B709-B9A840144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BB04E-6597-4038-A296-61B4C824E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95F2F-BCFA-4D7C-8810-9A9A9DDF73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23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F2A95-5229-4DE0-90FB-93306537A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89778" l="9778" r="97778">
                        <a14:foregroundMark x1="77333" y1="10222" x2="77333" y2="10222"/>
                        <a14:foregroundMark x1="76000" y1="9778" x2="76000" y2="9778"/>
                        <a14:foregroundMark x1="62667" y1="6222" x2="62667" y2="6222"/>
                        <a14:foregroundMark x1="53778" y1="7556" x2="53778" y2="7556"/>
                        <a14:foregroundMark x1="60444" y1="4444" x2="60444" y2="4444"/>
                        <a14:foregroundMark x1="74222" y1="6222" x2="74222" y2="6222"/>
                        <a14:foregroundMark x1="94222" y1="3556" x2="94222" y2="3556"/>
                        <a14:foregroundMark x1="90667" y1="40000" x2="90667" y2="40000"/>
                        <a14:foregroundMark x1="97778" y1="42222" x2="97778" y2="42222"/>
                        <a14:foregroundMark x1="94667" y1="44444" x2="94667" y2="44444"/>
                        <a14:foregroundMark x1="89333" y1="8444" x2="89333" y2="8444"/>
                        <a14:foregroundMark x1="75556" y1="12444" x2="75556" y2="12444"/>
                        <a14:foregroundMark x1="50667" y1="11556" x2="50667" y2="11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729129">
            <a:off x="466989" y="4454121"/>
            <a:ext cx="1584054" cy="1584054"/>
          </a:xfrm>
          <a:prstGeom prst="rect">
            <a:avLst/>
          </a:prstGeom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0175" y="1538012"/>
            <a:ext cx="11981825" cy="4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69;p1">
            <a:extLst>
              <a:ext uri="{FF2B5EF4-FFF2-40B4-BE49-F238E27FC236}">
                <a16:creationId xmlns:a16="http://schemas.microsoft.com/office/drawing/2014/main" id="{3ED53888-F245-4911-8C47-666191A524B5}"/>
              </a:ext>
            </a:extLst>
          </p:cNvPr>
          <p:cNvSpPr/>
          <p:nvPr/>
        </p:nvSpPr>
        <p:spPr>
          <a:xfrm>
            <a:off x="321749" y="3340599"/>
            <a:ext cx="3013276" cy="1226007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Introduction to C.A.D – Techsoft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laser cutter.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Laser cut –  key ring design. Have an understanding of etching and cutting.</a:t>
            </a:r>
          </a:p>
        </p:txBody>
      </p:sp>
      <p:sp>
        <p:nvSpPr>
          <p:cNvPr id="54" name="Google Shape;69;p1">
            <a:extLst>
              <a:ext uri="{FF2B5EF4-FFF2-40B4-BE49-F238E27FC236}">
                <a16:creationId xmlns:a16="http://schemas.microsoft.com/office/drawing/2014/main" id="{1E735D11-9032-4B9C-9203-A3258A3B37F0}"/>
              </a:ext>
            </a:extLst>
          </p:cNvPr>
          <p:cNvSpPr/>
          <p:nvPr/>
        </p:nvSpPr>
        <p:spPr>
          <a:xfrm>
            <a:off x="6735884" y="4688290"/>
            <a:ext cx="2447859" cy="1069815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Textiles and the 6R’S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Follow a simple plan/order of make to construct a small 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Textiles product. ‘Make Do and Mend’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83239" y="-21307"/>
            <a:ext cx="115320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Technology 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7 Learning Journey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2331416" y="468197"/>
            <a:ext cx="2447859" cy="1471209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Health and Safety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 the Workshop.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Use the picture to identify unsafe practices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. Write a list of 10 safety rules, identify a class contract for behaviour and H&amp;s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9970448" y="4006325"/>
            <a:ext cx="2885204" cy="1626267"/>
            <a:chOff x="1503311" y="3738394"/>
            <a:chExt cx="1653894" cy="1185344"/>
          </a:xfrm>
        </p:grpSpPr>
        <p:pic>
          <p:nvPicPr>
            <p:cNvPr id="98" name="Google Shape;98;p1" descr="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03311" y="3738394"/>
              <a:ext cx="1531564" cy="1185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1882865" y="4012866"/>
              <a:ext cx="1274340" cy="409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entury Gothic"/>
                </a:rPr>
                <a:t>   Year 8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oogle Shape;97;p1">
            <a:extLst>
              <a:ext uri="{FF2B5EF4-FFF2-40B4-BE49-F238E27FC236}">
                <a16:creationId xmlns:a16="http://schemas.microsoft.com/office/drawing/2014/main" id="{B3627152-CDFE-43BE-A24B-47BDBF5D3B62}"/>
              </a:ext>
            </a:extLst>
          </p:cNvPr>
          <p:cNvGrpSpPr/>
          <p:nvPr/>
        </p:nvGrpSpPr>
        <p:grpSpPr>
          <a:xfrm>
            <a:off x="-191280" y="77003"/>
            <a:ext cx="2703474" cy="1502942"/>
            <a:chOff x="1503311" y="3738394"/>
            <a:chExt cx="1531564" cy="1185344"/>
          </a:xfrm>
        </p:grpSpPr>
        <p:pic>
          <p:nvPicPr>
            <p:cNvPr id="43" name="Google Shape;98;p1" descr="Sign">
              <a:extLst>
                <a:ext uri="{FF2B5EF4-FFF2-40B4-BE49-F238E27FC236}">
                  <a16:creationId xmlns:a16="http://schemas.microsoft.com/office/drawing/2014/main" id="{50E08A89-DA53-42A6-9CAE-A312EBCDE30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03311" y="3738394"/>
              <a:ext cx="1531564" cy="1185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99;p1">
              <a:extLst>
                <a:ext uri="{FF2B5EF4-FFF2-40B4-BE49-F238E27FC236}">
                  <a16:creationId xmlns:a16="http://schemas.microsoft.com/office/drawing/2014/main" id="{92E49054-94CE-428A-9605-E373012F2477}"/>
                </a:ext>
              </a:extLst>
            </p:cNvPr>
            <p:cNvSpPr txBox="1"/>
            <p:nvPr/>
          </p:nvSpPr>
          <p:spPr>
            <a:xfrm>
              <a:off x="1828034" y="4046922"/>
              <a:ext cx="117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entury Gothic"/>
                  <a:cs typeface="Century Gothic"/>
                  <a:sym typeface="Century Gothic"/>
                </a:rPr>
                <a:t>      Year 7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5EC649-0431-475F-AB2A-9F09A09EC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248" y="111695"/>
            <a:ext cx="609653" cy="78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F5B2E-676E-4A4D-BEB9-4E2392B5F1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3770" y="144621"/>
            <a:ext cx="1298561" cy="609653"/>
          </a:xfrm>
          <a:prstGeom prst="rect">
            <a:avLst/>
          </a:prstGeom>
        </p:spPr>
      </p:pic>
      <p:sp>
        <p:nvSpPr>
          <p:cNvPr id="11" name="Google Shape;69;p1">
            <a:extLst>
              <a:ext uri="{FF2B5EF4-FFF2-40B4-BE49-F238E27FC236}">
                <a16:creationId xmlns:a16="http://schemas.microsoft.com/office/drawing/2014/main" id="{6BF5A162-370A-2DBA-6ECD-F00AC3E134BA}"/>
              </a:ext>
            </a:extLst>
          </p:cNvPr>
          <p:cNvSpPr/>
          <p:nvPr/>
        </p:nvSpPr>
        <p:spPr>
          <a:xfrm>
            <a:off x="5431379" y="593842"/>
            <a:ext cx="2447859" cy="1297186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Dyson Challenge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– Straw Bridges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Look at the use of triangulation in structures and the ability to create a strong bridge using paper straws.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Google Shape;69;p1">
            <a:extLst>
              <a:ext uri="{FF2B5EF4-FFF2-40B4-BE49-F238E27FC236}">
                <a16:creationId xmlns:a16="http://schemas.microsoft.com/office/drawing/2014/main" id="{CBF26848-8886-F9F5-B61A-50F790F682D7}"/>
              </a:ext>
            </a:extLst>
          </p:cNvPr>
          <p:cNvSpPr/>
          <p:nvPr/>
        </p:nvSpPr>
        <p:spPr>
          <a:xfrm>
            <a:off x="9599056" y="1109694"/>
            <a:ext cx="2447859" cy="1069815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Basic Circuits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. Follow a simple plan/order of make to construct a small squeezy torch. Look at Input – Process - output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text, indoor, floor, table&#10;&#10;Description automatically generated">
            <a:extLst>
              <a:ext uri="{FF2B5EF4-FFF2-40B4-BE49-F238E27FC236}">
                <a16:creationId xmlns:a16="http://schemas.microsoft.com/office/drawing/2014/main" id="{0C78EF8C-4AC2-9312-BD0A-A563F8C217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961" y="568394"/>
            <a:ext cx="1199174" cy="903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5" descr="A picture containing text, businesscard, case&#10;&#10;Description automatically generated">
            <a:extLst>
              <a:ext uri="{FF2B5EF4-FFF2-40B4-BE49-F238E27FC236}">
                <a16:creationId xmlns:a16="http://schemas.microsoft.com/office/drawing/2014/main" id="{7D6C0E39-851B-5D45-E3ED-F93B500DFF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5238" y="1933744"/>
            <a:ext cx="1040829" cy="1040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4CDC7961-994D-2742-8B2F-B95E23C9F4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261" y="1655284"/>
            <a:ext cx="1609699" cy="1005772"/>
          </a:xfrm>
          <a:prstGeom prst="rect">
            <a:avLst/>
          </a:prstGeom>
        </p:spPr>
      </p:pic>
      <p:pic>
        <p:nvPicPr>
          <p:cNvPr id="30" name="Graphic 3" descr="Head with gears with solid fill">
            <a:extLst>
              <a:ext uri="{FF2B5EF4-FFF2-40B4-BE49-F238E27FC236}">
                <a16:creationId xmlns:a16="http://schemas.microsoft.com/office/drawing/2014/main" id="{CBA96664-A98F-70D7-95B0-CFA4A44A57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63095" y="1547087"/>
            <a:ext cx="325688" cy="311083"/>
          </a:xfrm>
          <a:prstGeom prst="rect">
            <a:avLst/>
          </a:prstGeom>
        </p:spPr>
      </p:pic>
      <p:pic>
        <p:nvPicPr>
          <p:cNvPr id="32" name="Graphic 5" descr="Tools with solid fill">
            <a:extLst>
              <a:ext uri="{FF2B5EF4-FFF2-40B4-BE49-F238E27FC236}">
                <a16:creationId xmlns:a16="http://schemas.microsoft.com/office/drawing/2014/main" id="{B7F6FA80-6798-7DEA-DAAE-0B20D010E8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60977" y="4782294"/>
            <a:ext cx="257022" cy="257021"/>
          </a:xfrm>
          <a:prstGeom prst="rect">
            <a:avLst/>
          </a:prstGeom>
        </p:spPr>
      </p:pic>
      <p:pic>
        <p:nvPicPr>
          <p:cNvPr id="34" name="Graphic 3" descr="Head with gears with solid fill">
            <a:extLst>
              <a:ext uri="{FF2B5EF4-FFF2-40B4-BE49-F238E27FC236}">
                <a16:creationId xmlns:a16="http://schemas.microsoft.com/office/drawing/2014/main" id="{E25C3625-3FC6-148B-6A37-0990A6FAA9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61068" y="4237987"/>
            <a:ext cx="292634" cy="279511"/>
          </a:xfrm>
          <a:prstGeom prst="rect">
            <a:avLst/>
          </a:prstGeom>
        </p:spPr>
      </p:pic>
      <p:pic>
        <p:nvPicPr>
          <p:cNvPr id="35" name="Graphic 4" descr="Lights On with solid fill">
            <a:extLst>
              <a:ext uri="{FF2B5EF4-FFF2-40B4-BE49-F238E27FC236}">
                <a16:creationId xmlns:a16="http://schemas.microsoft.com/office/drawing/2014/main" id="{D65E2575-0FCA-417D-E48B-6A2EF85EDD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57851" y="4179683"/>
            <a:ext cx="318880" cy="305757"/>
          </a:xfrm>
          <a:prstGeom prst="rect">
            <a:avLst/>
          </a:prstGeom>
        </p:spPr>
      </p:pic>
      <p:pic>
        <p:nvPicPr>
          <p:cNvPr id="36" name="Graphic 5" descr="Tools with solid fill">
            <a:extLst>
              <a:ext uri="{FF2B5EF4-FFF2-40B4-BE49-F238E27FC236}">
                <a16:creationId xmlns:a16="http://schemas.microsoft.com/office/drawing/2014/main" id="{37952540-1FA1-6EA0-9E5F-49656DFAD2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84766" y="4210387"/>
            <a:ext cx="266390" cy="266389"/>
          </a:xfrm>
          <a:prstGeom prst="rect">
            <a:avLst/>
          </a:prstGeom>
        </p:spPr>
      </p:pic>
      <p:sp>
        <p:nvSpPr>
          <p:cNvPr id="41" name="Google Shape;69;p1">
            <a:extLst>
              <a:ext uri="{FF2B5EF4-FFF2-40B4-BE49-F238E27FC236}">
                <a16:creationId xmlns:a16="http://schemas.microsoft.com/office/drawing/2014/main" id="{60D7194C-46ED-4E3C-B86C-3B35B48DB54B}"/>
              </a:ext>
            </a:extLst>
          </p:cNvPr>
          <p:cNvSpPr/>
          <p:nvPr/>
        </p:nvSpPr>
        <p:spPr>
          <a:xfrm>
            <a:off x="6662104" y="2762471"/>
            <a:ext cx="2117736" cy="982352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Introduction to Acrylic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Mini D&amp;M project – Keyring.  R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esearch thermoplastics and thermosetting plastics.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0328D8E-E126-9DBE-F194-E7A346BD848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2342" t="705" r="23666" b="-498"/>
          <a:stretch/>
        </p:blipFill>
        <p:spPr>
          <a:xfrm rot="5400000">
            <a:off x="5549336" y="2285070"/>
            <a:ext cx="854739" cy="1472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Graphic 5" descr="Tools with solid fill">
            <a:extLst>
              <a:ext uri="{FF2B5EF4-FFF2-40B4-BE49-F238E27FC236}">
                <a16:creationId xmlns:a16="http://schemas.microsoft.com/office/drawing/2014/main" id="{9CF5F780-163D-479A-A61A-65F335875B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04777" y="3309802"/>
            <a:ext cx="238395" cy="238395"/>
          </a:xfrm>
          <a:prstGeom prst="rect">
            <a:avLst/>
          </a:prstGeom>
        </p:spPr>
      </p:pic>
      <p:pic>
        <p:nvPicPr>
          <p:cNvPr id="46" name="Graphic 3" descr="Head with gears with solid fill">
            <a:extLst>
              <a:ext uri="{FF2B5EF4-FFF2-40B4-BE49-F238E27FC236}">
                <a16:creationId xmlns:a16="http://schemas.microsoft.com/office/drawing/2014/main" id="{87F3B6F3-ACF7-4C3F-A06B-4134076A09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81290" y="2807694"/>
            <a:ext cx="261882" cy="250138"/>
          </a:xfrm>
          <a:prstGeom prst="rect">
            <a:avLst/>
          </a:prstGeom>
        </p:spPr>
      </p:pic>
      <p:pic>
        <p:nvPicPr>
          <p:cNvPr id="47" name="Graphic 4" descr="Lights On with solid fill">
            <a:extLst>
              <a:ext uri="{FF2B5EF4-FFF2-40B4-BE49-F238E27FC236}">
                <a16:creationId xmlns:a16="http://schemas.microsoft.com/office/drawing/2014/main" id="{7C586145-93CF-436F-8137-B9A52B4F36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481290" y="3024153"/>
            <a:ext cx="285370" cy="273626"/>
          </a:xfrm>
          <a:prstGeom prst="rect">
            <a:avLst/>
          </a:prstGeom>
        </p:spPr>
      </p:pic>
      <p:pic>
        <p:nvPicPr>
          <p:cNvPr id="48" name="Graphic 5" descr="Tools with solid fill">
            <a:extLst>
              <a:ext uri="{FF2B5EF4-FFF2-40B4-BE49-F238E27FC236}">
                <a16:creationId xmlns:a16="http://schemas.microsoft.com/office/drawing/2014/main" id="{BB1C8828-3F89-4B67-8D06-B482D9875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324329" y="2470382"/>
            <a:ext cx="238395" cy="238395"/>
          </a:xfrm>
          <a:prstGeom prst="rect">
            <a:avLst/>
          </a:prstGeom>
        </p:spPr>
      </p:pic>
      <p:pic>
        <p:nvPicPr>
          <p:cNvPr id="49" name="Graphic 3" descr="Head with gears with solid fill">
            <a:extLst>
              <a:ext uri="{FF2B5EF4-FFF2-40B4-BE49-F238E27FC236}">
                <a16:creationId xmlns:a16="http://schemas.microsoft.com/office/drawing/2014/main" id="{CDDF7A3E-5D55-4E38-8A60-C8A54B7355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5835" y="2481209"/>
            <a:ext cx="261882" cy="250138"/>
          </a:xfrm>
          <a:prstGeom prst="rect">
            <a:avLst/>
          </a:prstGeom>
        </p:spPr>
      </p:pic>
      <p:pic>
        <p:nvPicPr>
          <p:cNvPr id="50" name="Graphic 4" descr="Lights On with solid fill">
            <a:extLst>
              <a:ext uri="{FF2B5EF4-FFF2-40B4-BE49-F238E27FC236}">
                <a16:creationId xmlns:a16="http://schemas.microsoft.com/office/drawing/2014/main" id="{81500E6F-8F5B-4ED0-8121-9DB4BF71F9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52586" y="2454159"/>
            <a:ext cx="285370" cy="273626"/>
          </a:xfrm>
          <a:prstGeom prst="rect">
            <a:avLst/>
          </a:prstGeom>
        </p:spPr>
      </p:pic>
      <p:pic>
        <p:nvPicPr>
          <p:cNvPr id="51" name="Graphic 5" descr="Tools with solid fill">
            <a:extLst>
              <a:ext uri="{FF2B5EF4-FFF2-40B4-BE49-F238E27FC236}">
                <a16:creationId xmlns:a16="http://schemas.microsoft.com/office/drawing/2014/main" id="{D1409798-7C28-46E3-81C6-460428E5DE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50520" y="1531094"/>
            <a:ext cx="238395" cy="238395"/>
          </a:xfrm>
          <a:prstGeom prst="rect">
            <a:avLst/>
          </a:prstGeom>
        </p:spPr>
      </p:pic>
      <p:pic>
        <p:nvPicPr>
          <p:cNvPr id="52" name="Graphic 3" descr="Head with gears with solid fill">
            <a:extLst>
              <a:ext uri="{FF2B5EF4-FFF2-40B4-BE49-F238E27FC236}">
                <a16:creationId xmlns:a16="http://schemas.microsoft.com/office/drawing/2014/main" id="{48FFC7CA-1441-4228-9B0F-9682F019F8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2026" y="1541921"/>
            <a:ext cx="261882" cy="250138"/>
          </a:xfrm>
          <a:prstGeom prst="rect">
            <a:avLst/>
          </a:prstGeom>
        </p:spPr>
      </p:pic>
      <p:pic>
        <p:nvPicPr>
          <p:cNvPr id="53" name="Graphic 4" descr="Lights On with solid fill">
            <a:extLst>
              <a:ext uri="{FF2B5EF4-FFF2-40B4-BE49-F238E27FC236}">
                <a16:creationId xmlns:a16="http://schemas.microsoft.com/office/drawing/2014/main" id="{58A12A2F-234A-4374-9957-36122EFA2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78777" y="1514871"/>
            <a:ext cx="285370" cy="273626"/>
          </a:xfrm>
          <a:prstGeom prst="rect">
            <a:avLst/>
          </a:prstGeom>
        </p:spPr>
      </p:pic>
      <p:pic>
        <p:nvPicPr>
          <p:cNvPr id="1026" name="Picture 2" descr="Image result for fabric twine coasters">
            <a:extLst>
              <a:ext uri="{FF2B5EF4-FFF2-40B4-BE49-F238E27FC236}">
                <a16:creationId xmlns:a16="http://schemas.microsoft.com/office/drawing/2014/main" id="{046AE1D4-B302-419C-8208-52A1BD55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67" y="5610934"/>
            <a:ext cx="1351179" cy="1090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914326AB-75F0-40BC-BEF3-275B5928AD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2981" y="4462018"/>
            <a:ext cx="1157968" cy="11443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10175" y="1538013"/>
            <a:ext cx="11981825" cy="4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83239" y="-21307"/>
            <a:ext cx="115320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Technology 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8 Learning Journey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9894772" y="4168141"/>
            <a:ext cx="2885204" cy="1626267"/>
            <a:chOff x="1503311" y="3738394"/>
            <a:chExt cx="1653894" cy="1185344"/>
          </a:xfrm>
        </p:grpSpPr>
        <p:pic>
          <p:nvPicPr>
            <p:cNvPr id="98" name="Google Shape;98;p1" descr="Sig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03311" y="3738394"/>
              <a:ext cx="1531564" cy="1185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1882865" y="4012866"/>
              <a:ext cx="1274340" cy="409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entury Gothic"/>
                </a:rPr>
                <a:t>   Year 9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oogle Shape;97;p1">
            <a:extLst>
              <a:ext uri="{FF2B5EF4-FFF2-40B4-BE49-F238E27FC236}">
                <a16:creationId xmlns:a16="http://schemas.microsoft.com/office/drawing/2014/main" id="{B3627152-CDFE-43BE-A24B-47BDBF5D3B62}"/>
              </a:ext>
            </a:extLst>
          </p:cNvPr>
          <p:cNvGrpSpPr/>
          <p:nvPr/>
        </p:nvGrpSpPr>
        <p:grpSpPr>
          <a:xfrm>
            <a:off x="-191280" y="77003"/>
            <a:ext cx="2703474" cy="1502942"/>
            <a:chOff x="1503311" y="3738394"/>
            <a:chExt cx="1531564" cy="1185344"/>
          </a:xfrm>
        </p:grpSpPr>
        <p:pic>
          <p:nvPicPr>
            <p:cNvPr id="43" name="Google Shape;98;p1" descr="Sign">
              <a:extLst>
                <a:ext uri="{FF2B5EF4-FFF2-40B4-BE49-F238E27FC236}">
                  <a16:creationId xmlns:a16="http://schemas.microsoft.com/office/drawing/2014/main" id="{50E08A89-DA53-42A6-9CAE-A312EBCDE30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03311" y="3738394"/>
              <a:ext cx="1531564" cy="1185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99;p1">
              <a:extLst>
                <a:ext uri="{FF2B5EF4-FFF2-40B4-BE49-F238E27FC236}">
                  <a16:creationId xmlns:a16="http://schemas.microsoft.com/office/drawing/2014/main" id="{92E49054-94CE-428A-9605-E373012F2477}"/>
                </a:ext>
              </a:extLst>
            </p:cNvPr>
            <p:cNvSpPr txBox="1"/>
            <p:nvPr/>
          </p:nvSpPr>
          <p:spPr>
            <a:xfrm>
              <a:off x="1828034" y="4046922"/>
              <a:ext cx="117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entury Gothic"/>
                  <a:cs typeface="Century Gothic"/>
                  <a:sym typeface="Century Gothic"/>
                </a:rPr>
                <a:t>      Year 8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5EC649-0431-475F-AB2A-9F09A09EC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7248" y="111695"/>
            <a:ext cx="609653" cy="78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F5B2E-676E-4A4D-BEB9-4E2392B5F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770" y="144621"/>
            <a:ext cx="1298561" cy="609653"/>
          </a:xfrm>
          <a:prstGeom prst="rect">
            <a:avLst/>
          </a:prstGeom>
        </p:spPr>
      </p:pic>
      <p:sp>
        <p:nvSpPr>
          <p:cNvPr id="14" name="Google Shape;69;p1">
            <a:extLst>
              <a:ext uri="{FF2B5EF4-FFF2-40B4-BE49-F238E27FC236}">
                <a16:creationId xmlns:a16="http://schemas.microsoft.com/office/drawing/2014/main" id="{47015F1D-72DE-35FC-093B-C85DC7930435}"/>
              </a:ext>
            </a:extLst>
          </p:cNvPr>
          <p:cNvSpPr/>
          <p:nvPr/>
        </p:nvSpPr>
        <p:spPr>
          <a:xfrm>
            <a:off x="6529892" y="754274"/>
            <a:ext cx="3673844" cy="1816804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Mini Project – Biomimicry, smart and modern materials.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Exploring smart and modern materials and their inspiration &amp; creation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Design and prototype a product utilising smart &amp; modern materials that will support survival in a given context.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6" name="Google Shape;69;p1">
            <a:extLst>
              <a:ext uri="{FF2B5EF4-FFF2-40B4-BE49-F238E27FC236}">
                <a16:creationId xmlns:a16="http://schemas.microsoft.com/office/drawing/2014/main" id="{93825121-4B9F-20C2-6BDA-A592E830B59C}"/>
              </a:ext>
            </a:extLst>
          </p:cNvPr>
          <p:cNvSpPr/>
          <p:nvPr/>
        </p:nvSpPr>
        <p:spPr>
          <a:xfrm>
            <a:off x="2293563" y="600183"/>
            <a:ext cx="2447859" cy="1659306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Materials – Wood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Mini design and make assignment. Create a flat packed animal that can be sold in the zoo shop.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Research woods, cutting and shaping techniques, prototyping, finishing skills.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B9CFEEC0-7080-885A-E43D-2910EFCD4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600" y="1820570"/>
            <a:ext cx="1375811" cy="137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Google Shape;69;p1">
            <a:extLst>
              <a:ext uri="{FF2B5EF4-FFF2-40B4-BE49-F238E27FC236}">
                <a16:creationId xmlns:a16="http://schemas.microsoft.com/office/drawing/2014/main" id="{8C219378-B096-0C66-B47F-10204A27FE21}"/>
              </a:ext>
            </a:extLst>
          </p:cNvPr>
          <p:cNvSpPr/>
          <p:nvPr/>
        </p:nvSpPr>
        <p:spPr>
          <a:xfrm>
            <a:off x="1228660" y="3884118"/>
            <a:ext cx="2954183" cy="1435870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C.A.D – Techsoft project – Phone stand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Mini design and make assignment. Use of the techsoft program to design and make a phone holder.</a:t>
            </a: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050" name="Picture 2" descr="Image result for smart materials">
            <a:extLst>
              <a:ext uri="{FF2B5EF4-FFF2-40B4-BE49-F238E27FC236}">
                <a16:creationId xmlns:a16="http://schemas.microsoft.com/office/drawing/2014/main" id="{30EF8B2A-7D6A-4AD1-A39C-88B9A9304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211" y="1972506"/>
            <a:ext cx="2133533" cy="14118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phic 5" descr="Tools with solid fill">
            <a:extLst>
              <a:ext uri="{FF2B5EF4-FFF2-40B4-BE49-F238E27FC236}">
                <a16:creationId xmlns:a16="http://schemas.microsoft.com/office/drawing/2014/main" id="{2C282A8A-ED2B-4A05-B5D5-650B795B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1648" y="1933353"/>
            <a:ext cx="238395" cy="238395"/>
          </a:xfrm>
          <a:prstGeom prst="rect">
            <a:avLst/>
          </a:prstGeom>
        </p:spPr>
      </p:pic>
      <p:pic>
        <p:nvPicPr>
          <p:cNvPr id="35" name="Graphic 3" descr="Head with gears with solid fill">
            <a:extLst>
              <a:ext uri="{FF2B5EF4-FFF2-40B4-BE49-F238E27FC236}">
                <a16:creationId xmlns:a16="http://schemas.microsoft.com/office/drawing/2014/main" id="{8EECB577-6449-4169-87B0-66D71658B1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73154" y="1944180"/>
            <a:ext cx="261882" cy="250138"/>
          </a:xfrm>
          <a:prstGeom prst="rect">
            <a:avLst/>
          </a:prstGeom>
        </p:spPr>
      </p:pic>
      <p:pic>
        <p:nvPicPr>
          <p:cNvPr id="36" name="Graphic 4" descr="Lights On with solid fill">
            <a:extLst>
              <a:ext uri="{FF2B5EF4-FFF2-40B4-BE49-F238E27FC236}">
                <a16:creationId xmlns:a16="http://schemas.microsoft.com/office/drawing/2014/main" id="{F1AE1BBA-2DAF-4708-BD30-197C97C086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99905" y="1917130"/>
            <a:ext cx="285370" cy="273626"/>
          </a:xfrm>
          <a:prstGeom prst="rect">
            <a:avLst/>
          </a:prstGeom>
        </p:spPr>
      </p:pic>
      <p:pic>
        <p:nvPicPr>
          <p:cNvPr id="37" name="Graphic 5" descr="Tools with solid fill">
            <a:extLst>
              <a:ext uri="{FF2B5EF4-FFF2-40B4-BE49-F238E27FC236}">
                <a16:creationId xmlns:a16="http://schemas.microsoft.com/office/drawing/2014/main" id="{E16BEF84-9E81-4956-AC94-24B01EA51D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3564" y="2194469"/>
            <a:ext cx="238395" cy="238395"/>
          </a:xfrm>
          <a:prstGeom prst="rect">
            <a:avLst/>
          </a:prstGeom>
        </p:spPr>
      </p:pic>
      <p:pic>
        <p:nvPicPr>
          <p:cNvPr id="38" name="Graphic 3" descr="Head with gears with solid fill">
            <a:extLst>
              <a:ext uri="{FF2B5EF4-FFF2-40B4-BE49-F238E27FC236}">
                <a16:creationId xmlns:a16="http://schemas.microsoft.com/office/drawing/2014/main" id="{2CEEDC81-7384-42CB-AF5E-832EF8E7E6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5070" y="2205296"/>
            <a:ext cx="261882" cy="250138"/>
          </a:xfrm>
          <a:prstGeom prst="rect">
            <a:avLst/>
          </a:prstGeom>
        </p:spPr>
      </p:pic>
      <p:pic>
        <p:nvPicPr>
          <p:cNvPr id="39" name="Graphic 4" descr="Lights On with solid fill">
            <a:extLst>
              <a:ext uri="{FF2B5EF4-FFF2-40B4-BE49-F238E27FC236}">
                <a16:creationId xmlns:a16="http://schemas.microsoft.com/office/drawing/2014/main" id="{B4114A26-EFD1-4FE7-B16D-4A6F4DB681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61821" y="2178246"/>
            <a:ext cx="285370" cy="273626"/>
          </a:xfrm>
          <a:prstGeom prst="rect">
            <a:avLst/>
          </a:prstGeom>
        </p:spPr>
      </p:pic>
      <p:pic>
        <p:nvPicPr>
          <p:cNvPr id="41" name="Graphic 3" descr="Head with gears with solid fill">
            <a:extLst>
              <a:ext uri="{FF2B5EF4-FFF2-40B4-BE49-F238E27FC236}">
                <a16:creationId xmlns:a16="http://schemas.microsoft.com/office/drawing/2014/main" id="{EB50AE40-3E64-4DF0-AF02-B7C4830C2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2103" y="4993921"/>
            <a:ext cx="261882" cy="250138"/>
          </a:xfrm>
          <a:prstGeom prst="rect">
            <a:avLst/>
          </a:prstGeom>
        </p:spPr>
      </p:pic>
      <p:pic>
        <p:nvPicPr>
          <p:cNvPr id="45" name="Graphic 4" descr="Lights On with solid fill">
            <a:extLst>
              <a:ext uri="{FF2B5EF4-FFF2-40B4-BE49-F238E27FC236}">
                <a16:creationId xmlns:a16="http://schemas.microsoft.com/office/drawing/2014/main" id="{6E542DBF-B11C-41EF-BDF2-F54B13D213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28854" y="4966871"/>
            <a:ext cx="285370" cy="2736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E16672-562D-4B6D-87F0-03B4BCB81D2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85273" y="4876221"/>
            <a:ext cx="1483076" cy="1544233"/>
          </a:xfrm>
          <a:prstGeom prst="rect">
            <a:avLst/>
          </a:prstGeom>
        </p:spPr>
      </p:pic>
      <p:pic>
        <p:nvPicPr>
          <p:cNvPr id="31" name="Graphic 5" descr="Tools with solid fill">
            <a:extLst>
              <a:ext uri="{FF2B5EF4-FFF2-40B4-BE49-F238E27FC236}">
                <a16:creationId xmlns:a16="http://schemas.microsoft.com/office/drawing/2014/main" id="{3578F256-4C75-474E-B6DD-B2AADC753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44981" y="4966871"/>
            <a:ext cx="238395" cy="238395"/>
          </a:xfrm>
          <a:prstGeom prst="rect">
            <a:avLst/>
          </a:prstGeom>
        </p:spPr>
      </p:pic>
      <p:sp>
        <p:nvSpPr>
          <p:cNvPr id="32" name="Google Shape;69;p1">
            <a:extLst>
              <a:ext uri="{FF2B5EF4-FFF2-40B4-BE49-F238E27FC236}">
                <a16:creationId xmlns:a16="http://schemas.microsoft.com/office/drawing/2014/main" id="{8463F485-B60F-4C97-9076-D31EB6CBC0EC}"/>
              </a:ext>
            </a:extLst>
          </p:cNvPr>
          <p:cNvSpPr/>
          <p:nvPr/>
        </p:nvSpPr>
        <p:spPr>
          <a:xfrm>
            <a:off x="7527807" y="4876221"/>
            <a:ext cx="2447859" cy="1069815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Design Movement - MEMPHIS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Digital presentation on the design movement Memphis. Group work.</a:t>
            </a:r>
          </a:p>
        </p:txBody>
      </p:sp>
      <p:pic>
        <p:nvPicPr>
          <p:cNvPr id="33" name="Graphic 3" descr="Head with gears with solid fill">
            <a:extLst>
              <a:ext uri="{FF2B5EF4-FFF2-40B4-BE49-F238E27FC236}">
                <a16:creationId xmlns:a16="http://schemas.microsoft.com/office/drawing/2014/main" id="{41447B70-4C03-4BDC-ADF3-0211CF76FC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9376" y="5647008"/>
            <a:ext cx="325688" cy="311083"/>
          </a:xfrm>
          <a:prstGeom prst="rect">
            <a:avLst/>
          </a:prstGeom>
        </p:spPr>
      </p:pic>
      <p:pic>
        <p:nvPicPr>
          <p:cNvPr id="40" name="Graphic 5" descr="Tools with solid fill">
            <a:extLst>
              <a:ext uri="{FF2B5EF4-FFF2-40B4-BE49-F238E27FC236}">
                <a16:creationId xmlns:a16="http://schemas.microsoft.com/office/drawing/2014/main" id="{67A07B4A-B7E7-40CF-A627-6A4B7AEC0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7321" y="5647008"/>
            <a:ext cx="238395" cy="238395"/>
          </a:xfrm>
          <a:prstGeom prst="rect">
            <a:avLst/>
          </a:prstGeom>
        </p:spPr>
      </p:pic>
      <p:pic>
        <p:nvPicPr>
          <p:cNvPr id="46" name="Graphic 4" descr="Lights On with solid fill">
            <a:extLst>
              <a:ext uri="{FF2B5EF4-FFF2-40B4-BE49-F238E27FC236}">
                <a16:creationId xmlns:a16="http://schemas.microsoft.com/office/drawing/2014/main" id="{06D907A7-49B7-4004-B947-6C24711D16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48948" y="5647543"/>
            <a:ext cx="285370" cy="273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81BB0-944D-4EAF-B94D-D00DBC463A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4473" y="4411138"/>
            <a:ext cx="1483076" cy="21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4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6C4700-3088-4AB2-B0DA-CD7623B6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323" y="4314623"/>
            <a:ext cx="2259613" cy="1021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0506" y="1408592"/>
            <a:ext cx="11981825" cy="4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383239" y="-21307"/>
            <a:ext cx="115320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Technology 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Year 9 Learning Journey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9894772" y="4168141"/>
            <a:ext cx="2885204" cy="1626267"/>
            <a:chOff x="1503311" y="3738394"/>
            <a:chExt cx="1653894" cy="1185344"/>
          </a:xfrm>
        </p:grpSpPr>
        <p:pic>
          <p:nvPicPr>
            <p:cNvPr id="98" name="Google Shape;98;p1" descr="Sig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3311" y="3738394"/>
              <a:ext cx="1531564" cy="1185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"/>
            <p:cNvSpPr txBox="1"/>
            <p:nvPr/>
          </p:nvSpPr>
          <p:spPr>
            <a:xfrm>
              <a:off x="1882865" y="4012866"/>
              <a:ext cx="1274340" cy="409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entury Gothic"/>
                </a:rPr>
                <a:t>   Year 10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oogle Shape;97;p1">
            <a:extLst>
              <a:ext uri="{FF2B5EF4-FFF2-40B4-BE49-F238E27FC236}">
                <a16:creationId xmlns:a16="http://schemas.microsoft.com/office/drawing/2014/main" id="{B3627152-CDFE-43BE-A24B-47BDBF5D3B62}"/>
              </a:ext>
            </a:extLst>
          </p:cNvPr>
          <p:cNvGrpSpPr/>
          <p:nvPr/>
        </p:nvGrpSpPr>
        <p:grpSpPr>
          <a:xfrm>
            <a:off x="-191280" y="77003"/>
            <a:ext cx="2703474" cy="1502942"/>
            <a:chOff x="1503311" y="3738394"/>
            <a:chExt cx="1531564" cy="1185344"/>
          </a:xfrm>
        </p:grpSpPr>
        <p:pic>
          <p:nvPicPr>
            <p:cNvPr id="43" name="Google Shape;98;p1" descr="Sign">
              <a:extLst>
                <a:ext uri="{FF2B5EF4-FFF2-40B4-BE49-F238E27FC236}">
                  <a16:creationId xmlns:a16="http://schemas.microsoft.com/office/drawing/2014/main" id="{50E08A89-DA53-42A6-9CAE-A312EBCDE30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3311" y="3738394"/>
              <a:ext cx="1531564" cy="1185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99;p1">
              <a:extLst>
                <a:ext uri="{FF2B5EF4-FFF2-40B4-BE49-F238E27FC236}">
                  <a16:creationId xmlns:a16="http://schemas.microsoft.com/office/drawing/2014/main" id="{92E49054-94CE-428A-9605-E373012F2477}"/>
                </a:ext>
              </a:extLst>
            </p:cNvPr>
            <p:cNvSpPr txBox="1"/>
            <p:nvPr/>
          </p:nvSpPr>
          <p:spPr>
            <a:xfrm>
              <a:off x="1828034" y="4046922"/>
              <a:ext cx="117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entury Gothic"/>
                  <a:cs typeface="Century Gothic"/>
                  <a:sym typeface="Century Gothic"/>
                </a:rPr>
                <a:t>      Year 9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5EC649-0431-475F-AB2A-9F09A09EC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7248" y="111695"/>
            <a:ext cx="609653" cy="78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F5B2E-676E-4A4D-BEB9-4E2392B5F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770" y="144621"/>
            <a:ext cx="1298561" cy="609653"/>
          </a:xfrm>
          <a:prstGeom prst="rect">
            <a:avLst/>
          </a:prstGeom>
        </p:spPr>
      </p:pic>
      <p:sp>
        <p:nvSpPr>
          <p:cNvPr id="17" name="Google Shape;69;p1">
            <a:extLst>
              <a:ext uri="{FF2B5EF4-FFF2-40B4-BE49-F238E27FC236}">
                <a16:creationId xmlns:a16="http://schemas.microsoft.com/office/drawing/2014/main" id="{2AB1A400-3E65-AEDA-5B8F-A7766BA5F032}"/>
              </a:ext>
            </a:extLst>
          </p:cNvPr>
          <p:cNvSpPr/>
          <p:nvPr/>
        </p:nvSpPr>
        <p:spPr>
          <a:xfrm>
            <a:off x="5447683" y="4544711"/>
            <a:ext cx="2447859" cy="1671911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Sustainability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Look at the 6 R's &amp; their influence on designing.  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influence the 6Rs has on waste and material usage. Prepare a written report that shows how an existing product can be reused.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2" name="Google Shape;69;p1">
            <a:extLst>
              <a:ext uri="{FF2B5EF4-FFF2-40B4-BE49-F238E27FC236}">
                <a16:creationId xmlns:a16="http://schemas.microsoft.com/office/drawing/2014/main" id="{16607409-DB32-E942-AC96-4ACB8C6539D8}"/>
              </a:ext>
            </a:extLst>
          </p:cNvPr>
          <p:cNvSpPr/>
          <p:nvPr/>
        </p:nvSpPr>
        <p:spPr>
          <a:xfrm>
            <a:off x="451775" y="3139635"/>
            <a:ext cx="2966431" cy="1141256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Graphic Letter Design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A follow on from the 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echnical drawing project. 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M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odel in card</a:t>
            </a:r>
            <a:r>
              <a:rPr lang="en-GB" sz="10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, then decorate in their own design.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3" descr="Head with gears with solid fill">
            <a:extLst>
              <a:ext uri="{FF2B5EF4-FFF2-40B4-BE49-F238E27FC236}">
                <a16:creationId xmlns:a16="http://schemas.microsoft.com/office/drawing/2014/main" id="{C1DCEA5D-407A-D6E0-83EB-56B13A88C1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97563" y="1074369"/>
            <a:ext cx="539449" cy="515258"/>
          </a:xfrm>
          <a:prstGeom prst="rect">
            <a:avLst/>
          </a:prstGeom>
        </p:spPr>
      </p:pic>
      <p:pic>
        <p:nvPicPr>
          <p:cNvPr id="25" name="Graphic 4" descr="Lights On with solid fill">
            <a:extLst>
              <a:ext uri="{FF2B5EF4-FFF2-40B4-BE49-F238E27FC236}">
                <a16:creationId xmlns:a16="http://schemas.microsoft.com/office/drawing/2014/main" id="{96B8A876-CDC8-7E6F-3A29-E5E6676E77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68230" y="1570234"/>
            <a:ext cx="587831" cy="563640"/>
          </a:xfrm>
          <a:prstGeom prst="rect">
            <a:avLst/>
          </a:prstGeom>
        </p:spPr>
      </p:pic>
      <p:pic>
        <p:nvPicPr>
          <p:cNvPr id="39" name="Graphic 3" descr="Head with gears with solid fill">
            <a:extLst>
              <a:ext uri="{FF2B5EF4-FFF2-40B4-BE49-F238E27FC236}">
                <a16:creationId xmlns:a16="http://schemas.microsoft.com/office/drawing/2014/main" id="{E5A91620-DED7-47E2-B726-5CA10DC9A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0285" y="4635916"/>
            <a:ext cx="261882" cy="250138"/>
          </a:xfrm>
          <a:prstGeom prst="rect">
            <a:avLst/>
          </a:prstGeom>
        </p:spPr>
      </p:pic>
      <p:pic>
        <p:nvPicPr>
          <p:cNvPr id="40" name="Graphic 4" descr="Lights On with solid fill">
            <a:extLst>
              <a:ext uri="{FF2B5EF4-FFF2-40B4-BE49-F238E27FC236}">
                <a16:creationId xmlns:a16="http://schemas.microsoft.com/office/drawing/2014/main" id="{536CF413-EFE2-4D70-86EE-A72C2407B1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89693" y="4605143"/>
            <a:ext cx="285370" cy="273626"/>
          </a:xfrm>
          <a:prstGeom prst="rect">
            <a:avLst/>
          </a:prstGeom>
        </p:spPr>
      </p:pic>
      <p:pic>
        <p:nvPicPr>
          <p:cNvPr id="47" name="Graphic 5" descr="Tools with solid fill">
            <a:extLst>
              <a:ext uri="{FF2B5EF4-FFF2-40B4-BE49-F238E27FC236}">
                <a16:creationId xmlns:a16="http://schemas.microsoft.com/office/drawing/2014/main" id="{4D7587A2-B621-4D88-8ACF-7E56C4A135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15198" y="3257702"/>
            <a:ext cx="238395" cy="238395"/>
          </a:xfrm>
          <a:prstGeom prst="rect">
            <a:avLst/>
          </a:prstGeom>
        </p:spPr>
      </p:pic>
      <p:pic>
        <p:nvPicPr>
          <p:cNvPr id="48" name="Graphic 3" descr="Head with gears with solid fill">
            <a:extLst>
              <a:ext uri="{FF2B5EF4-FFF2-40B4-BE49-F238E27FC236}">
                <a16:creationId xmlns:a16="http://schemas.microsoft.com/office/drawing/2014/main" id="{A56A2723-F6FE-49E2-AB05-DA5812A8B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6704" y="3268529"/>
            <a:ext cx="261882" cy="250138"/>
          </a:xfrm>
          <a:prstGeom prst="rect">
            <a:avLst/>
          </a:prstGeom>
        </p:spPr>
      </p:pic>
      <p:pic>
        <p:nvPicPr>
          <p:cNvPr id="49" name="Graphic 4" descr="Lights On with solid fill">
            <a:extLst>
              <a:ext uri="{FF2B5EF4-FFF2-40B4-BE49-F238E27FC236}">
                <a16:creationId xmlns:a16="http://schemas.microsoft.com/office/drawing/2014/main" id="{5AC97A06-0300-462A-80C5-D8FDA3A0C6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43455" y="3241479"/>
            <a:ext cx="285370" cy="273626"/>
          </a:xfrm>
          <a:prstGeom prst="rect">
            <a:avLst/>
          </a:prstGeom>
        </p:spPr>
      </p:pic>
      <p:sp>
        <p:nvSpPr>
          <p:cNvPr id="32" name="Google Shape;69;p1">
            <a:extLst>
              <a:ext uri="{FF2B5EF4-FFF2-40B4-BE49-F238E27FC236}">
                <a16:creationId xmlns:a16="http://schemas.microsoft.com/office/drawing/2014/main" id="{A8FAF99A-7BDA-4AA2-BE96-D0B2C3EB6896}"/>
              </a:ext>
            </a:extLst>
          </p:cNvPr>
          <p:cNvSpPr/>
          <p:nvPr/>
        </p:nvSpPr>
        <p:spPr>
          <a:xfrm>
            <a:off x="2493500" y="480548"/>
            <a:ext cx="2954183" cy="1435870"/>
          </a:xfrm>
          <a:prstGeom prst="wedgeRoundRectCallout">
            <a:avLst>
              <a:gd name="adj1" fmla="val 1577"/>
              <a:gd name="adj2" fmla="val 73605"/>
              <a:gd name="adj3" fmla="val 16667"/>
            </a:avLst>
          </a:prstGeom>
          <a:solidFill>
            <a:srgbClr val="F9CB9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Technical Drawing.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Isometric, one-point and two-point perspective drawing skills.</a:t>
            </a:r>
          </a:p>
        </p:txBody>
      </p:sp>
      <p:pic>
        <p:nvPicPr>
          <p:cNvPr id="33" name="Picture 8" descr="Image result for isometric drawing">
            <a:extLst>
              <a:ext uri="{FF2B5EF4-FFF2-40B4-BE49-F238E27FC236}">
                <a16:creationId xmlns:a16="http://schemas.microsoft.com/office/drawing/2014/main" id="{58C2207F-B302-4E8E-8E95-08C8B931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31" y="1395475"/>
            <a:ext cx="1581150" cy="19907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2B67C10-B9BD-4F5C-B339-6FD9BBA34E2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0939" y="455303"/>
            <a:ext cx="1542422" cy="1188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DA9812-CB7D-47FA-9E43-5A94951AA6C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2877" y="1049714"/>
            <a:ext cx="205740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Graphic 3" descr="Head with gears with solid fill">
            <a:extLst>
              <a:ext uri="{FF2B5EF4-FFF2-40B4-BE49-F238E27FC236}">
                <a16:creationId xmlns:a16="http://schemas.microsoft.com/office/drawing/2014/main" id="{8D19F69D-DC68-4F4B-882E-A33762002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6943" y="1590351"/>
            <a:ext cx="261882" cy="250138"/>
          </a:xfrm>
          <a:prstGeom prst="rect">
            <a:avLst/>
          </a:prstGeom>
        </p:spPr>
      </p:pic>
      <p:pic>
        <p:nvPicPr>
          <p:cNvPr id="37" name="Graphic 4" descr="Lights On with solid fill">
            <a:extLst>
              <a:ext uri="{FF2B5EF4-FFF2-40B4-BE49-F238E27FC236}">
                <a16:creationId xmlns:a16="http://schemas.microsoft.com/office/drawing/2014/main" id="{F0DBAB10-2B1F-47F3-89B5-D58792241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3694" y="1563301"/>
            <a:ext cx="285370" cy="273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BBEFA-2E2E-44E7-810D-E571E60876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475" b="96139" l="5155" r="93814">
                        <a14:foregroundMark x1="10309" y1="67954" x2="10309" y2="67954"/>
                        <a14:foregroundMark x1="8247" y1="71429" x2="8247" y2="71429"/>
                        <a14:foregroundMark x1="13402" y1="77220" x2="13402" y2="77220"/>
                        <a14:foregroundMark x1="7732" y1="75676" x2="7732" y2="75676"/>
                        <a14:foregroundMark x1="5670" y1="72587" x2="5670" y2="72587"/>
                        <a14:foregroundMark x1="72165" y1="91892" x2="72165" y2="91892"/>
                        <a14:foregroundMark x1="72165" y1="96139" x2="72165" y2="96139"/>
                        <a14:foregroundMark x1="81443" y1="32819" x2="81443" y2="32819"/>
                        <a14:foregroundMark x1="83505" y1="22780" x2="83505" y2="22780"/>
                        <a14:foregroundMark x1="85567" y1="16216" x2="85567" y2="16216"/>
                        <a14:foregroundMark x1="65464" y1="10811" x2="65464" y2="10811"/>
                        <a14:foregroundMark x1="27320" y1="6178" x2="27320" y2="6178"/>
                        <a14:foregroundMark x1="19588" y1="3861" x2="19588" y2="3861"/>
                        <a14:foregroundMark x1="89691" y1="18533" x2="89691" y2="18533"/>
                        <a14:foregroundMark x1="93814" y1="11969" x2="93814" y2="11969"/>
                        <a14:foregroundMark x1="80928" y1="88803" x2="80928" y2="88803"/>
                        <a14:foregroundMark x1="78866" y1="88031" x2="78866" y2="88031"/>
                        <a14:foregroundMark x1="78866" y1="91120" x2="78866" y2="91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372" y="4068553"/>
            <a:ext cx="1847850" cy="2466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2C419-B73D-44DA-87C4-386AE78DD9F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79772" y="5594142"/>
            <a:ext cx="1938031" cy="1085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94595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97f4850-6f74-407f-9035-8b57ee351d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84BD2D6FE754DA1F23B30C3E58694" ma:contentTypeVersion="16" ma:contentTypeDescription="Create a new document." ma:contentTypeScope="" ma:versionID="2ba5a7c966f81908972f39bb4b3ad2f6">
  <xsd:schema xmlns:xsd="http://www.w3.org/2001/XMLSchema" xmlns:xs="http://www.w3.org/2001/XMLSchema" xmlns:p="http://schemas.microsoft.com/office/2006/metadata/properties" xmlns:ns3="a97f4850-6f74-407f-9035-8b57ee351d3f" xmlns:ns4="792967ac-7a8d-4b57-891f-ed03fbd79ccd" targetNamespace="http://schemas.microsoft.com/office/2006/metadata/properties" ma:root="true" ma:fieldsID="f224408b7fee7c6f333ab1c47c9cc074" ns3:_="" ns4:_="">
    <xsd:import namespace="a97f4850-6f74-407f-9035-8b57ee351d3f"/>
    <xsd:import namespace="792967ac-7a8d-4b57-891f-ed03fbd79c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f4850-6f74-407f-9035-8b57ee351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967ac-7a8d-4b57-891f-ed03fbd79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AF233-118A-4EC8-8A70-734FF44ED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DBEE5-85C6-429D-81FA-2062ACEDC73C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www.w3.org/XML/1998/namespace"/>
    <ds:schemaRef ds:uri="a97f4850-6f74-407f-9035-8b57ee351d3f"/>
    <ds:schemaRef ds:uri="http://schemas.microsoft.com/office/2006/documentManagement/types"/>
    <ds:schemaRef ds:uri="http://schemas.openxmlformats.org/package/2006/metadata/core-properties"/>
    <ds:schemaRef ds:uri="792967ac-7a8d-4b57-891f-ed03fbd79cc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E31A2B5-6FE8-4552-BAAF-45279304E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7f4850-6f74-407f-9035-8b57ee351d3f"/>
    <ds:schemaRef ds:uri="792967ac-7a8d-4b57-891f-ed03fbd79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383</Words>
  <Application>Microsoft Office PowerPoint</Application>
  <PresentationFormat>Widescreen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Kane</dc:creator>
  <cp:lastModifiedBy>Miss L Yates</cp:lastModifiedBy>
  <cp:revision>11</cp:revision>
  <dcterms:created xsi:type="dcterms:W3CDTF">2023-09-06T18:48:19Z</dcterms:created>
  <dcterms:modified xsi:type="dcterms:W3CDTF">2025-06-11T11:44:19Z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0x010100B5084BD2D6FE754DA1F23B30C3E58694</vt:lpwstr>
  </property>
</Properties>
</file>