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857E99-D65A-22B0-6D98-CB15E3781CC9}" v="8" dt="2025-07-07T12:44:23.954"/>
    <p1510:client id="{FE09F406-85CB-E43A-E2DF-E0782A97879D}" v="2" dt="2025-07-07T12:03:41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FE09F406-85CB-E43A-E2DF-E0782A97879D}"/>
    <pc:docChg chg="modSld">
      <pc:chgData name="Miss A Breheny" userId="S::abreheny@stmonicas.stoccat.org.uk::2cd13743-df44-4b7f-acc4-211a0dab2050" providerId="AD" clId="Web-{FE09F406-85CB-E43A-E2DF-E0782A97879D}" dt="2025-07-07T12:03:37.357" v="0" actId="20577"/>
      <pc:docMkLst>
        <pc:docMk/>
      </pc:docMkLst>
      <pc:sldChg chg="modSp">
        <pc:chgData name="Miss A Breheny" userId="S::abreheny@stmonicas.stoccat.org.uk::2cd13743-df44-4b7f-acc4-211a0dab2050" providerId="AD" clId="Web-{FE09F406-85CB-E43A-E2DF-E0782A97879D}" dt="2025-07-07T12:03:37.357" v="0" actId="20577"/>
        <pc:sldMkLst>
          <pc:docMk/>
          <pc:sldMk cId="3620450473" sldId="274"/>
        </pc:sldMkLst>
        <pc:spChg chg="mod">
          <ac:chgData name="Miss A Breheny" userId="S::abreheny@stmonicas.stoccat.org.uk::2cd13743-df44-4b7f-acc4-211a0dab2050" providerId="AD" clId="Web-{FE09F406-85CB-E43A-E2DF-E0782A97879D}" dt="2025-07-07T12:03:37.357" v="0" actId="20577"/>
          <ac:spMkLst>
            <pc:docMk/>
            <pc:sldMk cId="3620450473" sldId="274"/>
            <ac:spMk id="2" creationId="{EAD1BB38-6DC9-49A5-8CD7-E236F7B40D78}"/>
          </ac:spMkLst>
        </pc:spChg>
      </pc:sldChg>
    </pc:docChg>
  </pc:docChgLst>
  <pc:docChgLst>
    <pc:chgData name="Miss A Breheny" userId="S::abreheny@stmonicas.stoccat.org.uk::2cd13743-df44-4b7f-acc4-211a0dab2050" providerId="AD" clId="Web-{60857E99-D65A-22B0-6D98-CB15E3781CC9}"/>
    <pc:docChg chg="modSld">
      <pc:chgData name="Miss A Breheny" userId="S::abreheny@stmonicas.stoccat.org.uk::2cd13743-df44-4b7f-acc4-211a0dab2050" providerId="AD" clId="Web-{60857E99-D65A-22B0-6D98-CB15E3781CC9}" dt="2025-07-07T12:44:23.954" v="7" actId="20577"/>
      <pc:docMkLst>
        <pc:docMk/>
      </pc:docMkLst>
      <pc:sldChg chg="modSp">
        <pc:chgData name="Miss A Breheny" userId="S::abreheny@stmonicas.stoccat.org.uk::2cd13743-df44-4b7f-acc4-211a0dab2050" providerId="AD" clId="Web-{60857E99-D65A-22B0-6D98-CB15E3781CC9}" dt="2025-07-07T12:44:23.954" v="7" actId="20577"/>
        <pc:sldMkLst>
          <pc:docMk/>
          <pc:sldMk cId="3620450473" sldId="274"/>
        </pc:sldMkLst>
        <pc:spChg chg="mod">
          <ac:chgData name="Miss A Breheny" userId="S::abreheny@stmonicas.stoccat.org.uk::2cd13743-df44-4b7f-acc4-211a0dab2050" providerId="AD" clId="Web-{60857E99-D65A-22B0-6D98-CB15E3781CC9}" dt="2025-07-07T12:44:23.954" v="7" actId="20577"/>
          <ac:spMkLst>
            <pc:docMk/>
            <pc:sldMk cId="3620450473" sldId="274"/>
            <ac:spMk id="2" creationId="{EAD1BB38-6DC9-49A5-8CD7-E236F7B40D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B5E6-29AA-44E0-ABFF-43420E23E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42BE6-546D-40DF-8E46-51E12D34C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F32BF-E8EE-42F1-870D-EDE80395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E40AC-4712-464F-A262-34A86387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92E95-CA82-4D97-B3EA-D43CDAA0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C26C-7BF3-434C-8E1B-1D788D33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854A3-C43A-4726-8F68-CC866772B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C958-2FB0-4B2E-8612-DAA0020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F3C6F-7C89-4341-93C0-CA0CA563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EC030-0E2B-421F-8590-33017437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90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C49032-4F17-4D55-B4C2-CE8A2A853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64DB0-1183-41C9-8DC6-25C37690F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5E9B7-060D-4286-8105-5ADDDA9F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00F6C-3F68-4BB0-8191-C3CEFB3D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D887-F33D-45CB-8699-D622C63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64A3-A36C-4765-9808-56F0A916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20CA-ECBD-4628-B5CE-9736EBE3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097D8-2794-44E3-B0DE-B1864E26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4709-54F5-4E78-9F3F-2A49332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DB1B-3235-44A8-87DF-8AC5EDA3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8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68F7-2468-4F47-955C-3B48FF36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4DDEB-8DA6-4700-A236-4203662FD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49E15-6DF8-401C-A4EB-4F4B79A5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142F6-B61F-46D9-AB25-BD7FED82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FF28E-0562-42C3-B2E8-54E79D20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6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1ABF-95C5-4828-A8F3-2E5C7D67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8CD00-83A8-4A40-9F07-FBEC9D510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AAC5-1406-478F-A7C1-BC3D7F302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E6F11-48A6-4CB4-A18A-785A1E44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F6948-4196-48DD-A71C-9F8FAB58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C2C63-C6B2-44FF-BCFE-7F488691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1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D0DC-2794-4BBF-993E-80EC93A6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5AF58-12F5-4D5D-98EC-FCF1DBCE2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F5246-9C7E-4460-89D0-3A9FA2C7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410941-47B4-4818-8F48-35CC2DEAB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0588E-4F0F-4E19-88EF-F7D2FBBEE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8EDF3-2E17-4B00-B90C-A4563764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FEA83-FF1F-4C0A-9686-D1DDC5BE2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289EE-68BC-4066-BFE7-55E976D2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4C32-C8AD-47B6-AC88-B19D751A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C0616-0876-4D69-A355-A2F77E16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ADAA5-627F-4997-9910-D6E4FF08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4BD1E6-2B44-4847-849D-93C5F8CE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1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B01D9-D239-4011-85D7-ABFA8CE7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1470D-9EAD-476D-A49D-624CE950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32436-A8EA-481D-A1A1-10F7154F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1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6DA9-743A-4A21-BFE9-D546F233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6F18-3E58-49A9-A310-27608FC6D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33BBE-AAF4-4375-94C0-EF817CC0B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88622-38B6-494C-9795-8768192B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D300-6B55-4E71-B2C7-42742F97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97A5B-CBB8-4B8C-9CB7-DBC08638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7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3F5E-5957-4495-A4BF-7550C230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D1D16-C567-46C3-96A4-1E571A65C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E9826-91BD-4B1E-BC7C-68BCE5719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4C499-228C-44C8-879B-A5B08E34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70F6A-D28D-4677-B49C-3FCF9C7B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3BDD0-FE2D-42A8-AC52-FE6A8A8E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8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D26BC-07FC-4CF0-A77A-53D55623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9520-4161-405D-9664-6DF7B1419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9958-428F-4AD4-A0DB-43ACB640C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0941-EEAA-4A5C-AFEB-38F627B71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7D222-C5D2-4465-AE7D-63138AC52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5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BB38-6DC9-49A5-8CD7-E236F7B40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3" y="122549"/>
            <a:ext cx="11708091" cy="558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>
                <a:latin typeface="+mn-lt"/>
              </a:rPr>
              <a:t>Year 7 Drama – Autumn Term: Roald Dahl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193D-FE17-416D-9E28-2D1427883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00" y="791734"/>
            <a:ext cx="3280528" cy="51412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u="sng" dirty="0">
                <a:solidFill>
                  <a:srgbClr val="7030A0"/>
                </a:solidFill>
              </a:rPr>
              <a:t>Physical Skills</a:t>
            </a:r>
            <a:endParaRPr lang="en-GB" sz="1800" b="1" u="sng" dirty="0">
              <a:solidFill>
                <a:srgbClr val="7030A0"/>
              </a:solidFill>
            </a:endParaRPr>
          </a:p>
          <a:p>
            <a:r>
              <a:rPr lang="en-GB" sz="1800" b="1" dirty="0">
                <a:solidFill>
                  <a:srgbClr val="00B050"/>
                </a:solidFill>
              </a:rPr>
              <a:t>Facial Expression</a:t>
            </a:r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4BCD72-3143-4B83-B59B-EBEE83C7C658}"/>
              </a:ext>
            </a:extLst>
          </p:cNvPr>
          <p:cNvSpPr/>
          <p:nvPr/>
        </p:nvSpPr>
        <p:spPr>
          <a:xfrm>
            <a:off x="176368" y="2093344"/>
            <a:ext cx="3469064" cy="40159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99EBE8-4062-4E06-873E-75ECA67AD03A}"/>
              </a:ext>
            </a:extLst>
          </p:cNvPr>
          <p:cNvSpPr/>
          <p:nvPr/>
        </p:nvSpPr>
        <p:spPr>
          <a:xfrm>
            <a:off x="3910753" y="823652"/>
            <a:ext cx="5175316" cy="26053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407361-39E2-4D66-8B3A-6682E45CF17E}"/>
              </a:ext>
            </a:extLst>
          </p:cNvPr>
          <p:cNvSpPr/>
          <p:nvPr/>
        </p:nvSpPr>
        <p:spPr>
          <a:xfrm>
            <a:off x="3848386" y="3551343"/>
            <a:ext cx="5334638" cy="2406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FA6713A-ACFD-4D72-B5EA-F3037719C432}"/>
              </a:ext>
            </a:extLst>
          </p:cNvPr>
          <p:cNvSpPr/>
          <p:nvPr/>
        </p:nvSpPr>
        <p:spPr>
          <a:xfrm>
            <a:off x="9351390" y="804448"/>
            <a:ext cx="2413262" cy="3648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6F1B72DB-1F7A-4D1B-A13B-F5218661887A}"/>
              </a:ext>
            </a:extLst>
          </p:cNvPr>
          <p:cNvSpPr/>
          <p:nvPr/>
        </p:nvSpPr>
        <p:spPr>
          <a:xfrm>
            <a:off x="9846297" y="4504336"/>
            <a:ext cx="1819373" cy="1404594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DA40C-1921-48B6-91BD-42C7C3409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31" y="11378"/>
            <a:ext cx="609653" cy="7803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5841E8-5FE8-4302-BEE6-55EA83444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5984" y="96730"/>
            <a:ext cx="1298561" cy="6096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BE9993-EA51-4492-877A-5617350ED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804" y="2442863"/>
            <a:ext cx="961851" cy="822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F4CD0AD-FD5F-4B84-8DAE-E5EE4E5165B2}"/>
              </a:ext>
            </a:extLst>
          </p:cNvPr>
          <p:cNvSpPr txBox="1"/>
          <p:nvPr/>
        </p:nvSpPr>
        <p:spPr>
          <a:xfrm>
            <a:off x="312062" y="2919587"/>
            <a:ext cx="1973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Using your face to communicate character emotion and reactions.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2C4BC9-E61A-4EEF-8113-2A344B6678C3}"/>
              </a:ext>
            </a:extLst>
          </p:cNvPr>
          <p:cNvSpPr txBox="1"/>
          <p:nvPr/>
        </p:nvSpPr>
        <p:spPr>
          <a:xfrm>
            <a:off x="285362" y="3459524"/>
            <a:ext cx="2235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Body Language</a:t>
            </a:r>
          </a:p>
          <a:p>
            <a:r>
              <a:rPr lang="en-US" sz="1200" dirty="0">
                <a:solidFill>
                  <a:srgbClr val="0070C0"/>
                </a:solidFill>
              </a:rPr>
              <a:t>The way that you sit or stand. To communicate emotions or meaning to an audience</a:t>
            </a:r>
            <a:r>
              <a:rPr lang="en-GB" sz="12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396C10-16A8-4745-98C8-11CF5FB01C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8804" y="3487927"/>
            <a:ext cx="1046844" cy="5628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11743B-DDA9-4F56-B111-267114D942E4}"/>
              </a:ext>
            </a:extLst>
          </p:cNvPr>
          <p:cNvSpPr txBox="1"/>
          <p:nvPr/>
        </p:nvSpPr>
        <p:spPr>
          <a:xfrm>
            <a:off x="257678" y="4262587"/>
            <a:ext cx="222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Levels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Using different heights or depth to add meaning/status/ add visual interest.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932FC2A-D2A0-49CD-99EE-6FBEE94DA5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23176" y="4363527"/>
            <a:ext cx="1098669" cy="62781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22C15DD-42BB-4FF4-BADE-B5D9D19B0EEA}"/>
              </a:ext>
            </a:extLst>
          </p:cNvPr>
          <p:cNvSpPr txBox="1"/>
          <p:nvPr/>
        </p:nvSpPr>
        <p:spPr>
          <a:xfrm>
            <a:off x="285362" y="5046697"/>
            <a:ext cx="2080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Gestures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(Usually and arm or hand movement) to communicate specific meaning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3760CA9-874A-4B55-BFEB-E6CAB81B56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16998" y="5253382"/>
            <a:ext cx="1139171" cy="627810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DD894C-F224-4E4B-8A40-1FF39B5C0AC2}"/>
              </a:ext>
            </a:extLst>
          </p:cNvPr>
          <p:cNvSpPr/>
          <p:nvPr/>
        </p:nvSpPr>
        <p:spPr>
          <a:xfrm>
            <a:off x="348792" y="6149313"/>
            <a:ext cx="11585541" cy="635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FF00"/>
                </a:solidFill>
              </a:rPr>
              <a:t>Communication		Cooperation		Creativity		Confidence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23120C-5567-4011-9759-1C0558D6CCC9}"/>
              </a:ext>
            </a:extLst>
          </p:cNvPr>
          <p:cNvSpPr txBox="1"/>
          <p:nvPr/>
        </p:nvSpPr>
        <p:spPr>
          <a:xfrm>
            <a:off x="4177270" y="865005"/>
            <a:ext cx="491279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solidFill>
                  <a:srgbClr val="7030A0"/>
                </a:solidFill>
              </a:rPr>
              <a:t>Drama Techniques</a:t>
            </a:r>
          </a:p>
          <a:p>
            <a:r>
              <a:rPr lang="en-GB" b="1" dirty="0">
                <a:solidFill>
                  <a:srgbClr val="FF0000"/>
                </a:solidFill>
              </a:rPr>
              <a:t>Tableaux: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A living picture showing a moment in time as though a pause button has been pressed</a:t>
            </a:r>
          </a:p>
          <a:p>
            <a:r>
              <a:rPr lang="en-GB" b="1" dirty="0">
                <a:solidFill>
                  <a:srgbClr val="FF0000"/>
                </a:solidFill>
              </a:rPr>
              <a:t>Body as Prop: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Using performers’ bodies to create inanimate set/props </a:t>
            </a:r>
          </a:p>
          <a:p>
            <a:r>
              <a:rPr lang="en-GB" b="1" dirty="0">
                <a:solidFill>
                  <a:srgbClr val="FF0000"/>
                </a:solidFill>
              </a:rPr>
              <a:t>Creating a Character: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Using key information from the text to create a character different from you</a:t>
            </a:r>
          </a:p>
          <a:p>
            <a:r>
              <a:rPr lang="en-GB" b="1" dirty="0">
                <a:solidFill>
                  <a:srgbClr val="FF0000"/>
                </a:solidFill>
              </a:rPr>
              <a:t>Building Tension: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Use of vocal and physical skills to build to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346A24-FDA6-4902-896E-CC2254F940B3}"/>
              </a:ext>
            </a:extLst>
          </p:cNvPr>
          <p:cNvSpPr txBox="1"/>
          <p:nvPr/>
        </p:nvSpPr>
        <p:spPr>
          <a:xfrm>
            <a:off x="9438589" y="889799"/>
            <a:ext cx="223886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7030A0"/>
                </a:solidFill>
              </a:rPr>
              <a:t>Vocal Skills: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Projection: </a:t>
            </a:r>
          </a:p>
          <a:p>
            <a:r>
              <a:rPr lang="en-GB" sz="1400" dirty="0">
                <a:solidFill>
                  <a:srgbClr val="00B050"/>
                </a:solidFill>
              </a:rPr>
              <a:t>Ensuring your voice is loud and clear for the audience to hear.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Tone: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dirty="0">
                <a:solidFill>
                  <a:srgbClr val="00B050"/>
                </a:solidFill>
              </a:rPr>
              <a:t>The way you say something in order to communicate your emotions, </a:t>
            </a:r>
            <a:r>
              <a:rPr lang="en-GB" sz="1400" dirty="0" err="1">
                <a:solidFill>
                  <a:srgbClr val="00B050"/>
                </a:solidFill>
              </a:rPr>
              <a:t>eg</a:t>
            </a:r>
            <a:r>
              <a:rPr lang="en-GB" sz="1400" dirty="0">
                <a:solidFill>
                  <a:srgbClr val="00B050"/>
                </a:solidFill>
              </a:rPr>
              <a:t>, Angry, worried, shocked tone of voice.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Pace: </a:t>
            </a:r>
            <a:r>
              <a:rPr lang="en-GB" sz="1400" dirty="0">
                <a:solidFill>
                  <a:srgbClr val="00B050"/>
                </a:solidFill>
              </a:rPr>
              <a:t>The speed you deliver your dialogue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Pause: </a:t>
            </a:r>
            <a:r>
              <a:rPr lang="en-GB" sz="1400" dirty="0">
                <a:solidFill>
                  <a:srgbClr val="00B050"/>
                </a:solidFill>
              </a:rPr>
              <a:t>Moments of pause can create tension or intrigue. </a:t>
            </a:r>
          </a:p>
          <a:p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93207F-EC28-4F00-BA11-4060C18F84CF}"/>
              </a:ext>
            </a:extLst>
          </p:cNvPr>
          <p:cNvSpPr txBox="1"/>
          <p:nvPr/>
        </p:nvSpPr>
        <p:spPr>
          <a:xfrm>
            <a:off x="4016752" y="3635974"/>
            <a:ext cx="53346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00B0F0"/>
                </a:solidFill>
              </a:rPr>
              <a:t>Dig Deeper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Which skills are needed for an effective tableaux and why are they important?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What clues might you look for in a text to help you to build your character?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Name 3 skills that an actor can use to create tension. Explain your choices.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Name 3 types of non-verbal communication that can be used in a performance. Now try to think of a non-performance scenario  where those skills can also be useful. </a:t>
            </a:r>
          </a:p>
          <a:p>
            <a:endParaRPr lang="en-GB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825E69B-17F6-417B-B116-72ECE317C9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907" y="762606"/>
            <a:ext cx="3680647" cy="1266894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2045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B6EAF1-C917-4516-BDEB-7445640E1D61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A92E654A-6262-4965-AEC9-6EB53646D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6EE720-B19D-4724-94AA-BA0FD6E94E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287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7 Drama – Autumn Term: Roald Dahl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G Walker</dc:creator>
  <cp:lastModifiedBy>Miss A Breheny</cp:lastModifiedBy>
  <cp:revision>24</cp:revision>
  <dcterms:created xsi:type="dcterms:W3CDTF">2022-01-05T11:40:03Z</dcterms:created>
  <dcterms:modified xsi:type="dcterms:W3CDTF">2025-07-07T12:44:30Z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