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C3926B-DE0A-6698-59BF-F1395D98800D}" v="71" dt="2025-07-07T12:31:07.192"/>
    <p1510:client id="{FFBCF9B5-B28B-E4DA-15EE-F0CE18461B36}" v="9" dt="2025-07-07T12:05:18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A Breheny" userId="S::abreheny@stmonicas.stoccat.org.uk::2cd13743-df44-4b7f-acc4-211a0dab2050" providerId="AD" clId="Web-{35C3926B-DE0A-6698-59BF-F1395D98800D}"/>
    <pc:docChg chg="modSld">
      <pc:chgData name="Miss A Breheny" userId="S::abreheny@stmonicas.stoccat.org.uk::2cd13743-df44-4b7f-acc4-211a0dab2050" providerId="AD" clId="Web-{35C3926B-DE0A-6698-59BF-F1395D98800D}" dt="2025-07-07T12:31:07.192" v="66"/>
      <pc:docMkLst>
        <pc:docMk/>
      </pc:docMkLst>
      <pc:sldChg chg="addSp delSp modSp">
        <pc:chgData name="Miss A Breheny" userId="S::abreheny@stmonicas.stoccat.org.uk::2cd13743-df44-4b7f-acc4-211a0dab2050" providerId="AD" clId="Web-{35C3926B-DE0A-6698-59BF-F1395D98800D}" dt="2025-07-07T12:31:07.192" v="66"/>
        <pc:sldMkLst>
          <pc:docMk/>
          <pc:sldMk cId="0" sldId="256"/>
        </pc:sldMkLst>
        <pc:spChg chg="mod">
          <ac:chgData name="Miss A Breheny" userId="S::abreheny@stmonicas.stoccat.org.uk::2cd13743-df44-4b7f-acc4-211a0dab2050" providerId="AD" clId="Web-{35C3926B-DE0A-6698-59BF-F1395D98800D}" dt="2025-07-07T12:27:12.999" v="16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35C3926B-DE0A-6698-59BF-F1395D98800D}" dt="2025-07-07T12:27:25.562" v="20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35C3926B-DE0A-6698-59BF-F1395D98800D}" dt="2025-07-07T12:27:50.516" v="28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35C3926B-DE0A-6698-59BF-F1395D98800D}" dt="2025-07-07T12:27:31.250" v="23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35C3926B-DE0A-6698-59BF-F1395D98800D}" dt="2025-07-07T12:28:06.750" v="35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35C3926B-DE0A-6698-59BF-F1395D98800D}" dt="2025-07-07T12:29:24.377" v="56" actId="14100"/>
          <ac:spMkLst>
            <pc:docMk/>
            <pc:sldMk cId="0" sldId="256"/>
            <ac:spMk id="7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35C3926B-DE0A-6698-59BF-F1395D98800D}" dt="2025-07-07T12:29:19.252" v="55" actId="14100"/>
          <ac:spMkLst>
            <pc:docMk/>
            <pc:sldMk cId="0" sldId="256"/>
            <ac:spMk id="8" creationId="{00000000-0000-0000-0000-000000000000}"/>
          </ac:spMkLst>
        </pc:spChg>
        <pc:picChg chg="add del mod">
          <ac:chgData name="Miss A Breheny" userId="S::abreheny@stmonicas.stoccat.org.uk::2cd13743-df44-4b7f-acc4-211a0dab2050" providerId="AD" clId="Web-{35C3926B-DE0A-6698-59BF-F1395D98800D}" dt="2025-07-07T12:26:05.701" v="5"/>
          <ac:picMkLst>
            <pc:docMk/>
            <pc:sldMk cId="0" sldId="256"/>
            <ac:picMk id="9" creationId="{E47F9217-46F6-2B36-33A9-D7EC49B24CDD}"/>
          </ac:picMkLst>
        </pc:picChg>
        <pc:picChg chg="add mod">
          <ac:chgData name="Miss A Breheny" userId="S::abreheny@stmonicas.stoccat.org.uk::2cd13743-df44-4b7f-acc4-211a0dab2050" providerId="AD" clId="Web-{35C3926B-DE0A-6698-59BF-F1395D98800D}" dt="2025-07-07T12:26:43.155" v="10" actId="1076"/>
          <ac:picMkLst>
            <pc:docMk/>
            <pc:sldMk cId="0" sldId="256"/>
            <ac:picMk id="10" creationId="{9C06369C-F17F-9D6F-406D-A8E9039F5FE3}"/>
          </ac:picMkLst>
        </pc:picChg>
        <pc:picChg chg="add del mod">
          <ac:chgData name="Miss A Breheny" userId="S::abreheny@stmonicas.stoccat.org.uk::2cd13743-df44-4b7f-acc4-211a0dab2050" providerId="AD" clId="Web-{35C3926B-DE0A-6698-59BF-F1395D98800D}" dt="2025-07-07T12:31:07.192" v="66"/>
          <ac:picMkLst>
            <pc:docMk/>
            <pc:sldMk cId="0" sldId="256"/>
            <ac:picMk id="11" creationId="{985CD476-6FF5-E08B-ED3C-281742B58200}"/>
          </ac:picMkLst>
        </pc:picChg>
        <pc:picChg chg="add mod modCrop">
          <ac:chgData name="Miss A Breheny" userId="S::abreheny@stmonicas.stoccat.org.uk::2cd13743-df44-4b7f-acc4-211a0dab2050" providerId="AD" clId="Web-{35C3926B-DE0A-6698-59BF-F1395D98800D}" dt="2025-07-07T12:31:04.583" v="65"/>
          <ac:picMkLst>
            <pc:docMk/>
            <pc:sldMk cId="0" sldId="256"/>
            <ac:picMk id="12" creationId="{0CF3CA45-8D95-9E3D-E532-D099B66B455E}"/>
          </ac:picMkLst>
        </pc:picChg>
      </pc:sldChg>
    </pc:docChg>
  </pc:docChgLst>
  <pc:docChgLst>
    <pc:chgData name="Miss A Breheny" userId="S::abreheny@stmonicas.stoccat.org.uk::2cd13743-df44-4b7f-acc4-211a0dab2050" providerId="AD" clId="Web-{FFBCF9B5-B28B-E4DA-15EE-F0CE18461B36}"/>
    <pc:docChg chg="modSld">
      <pc:chgData name="Miss A Breheny" userId="S::abreheny@stmonicas.stoccat.org.uk::2cd13743-df44-4b7f-acc4-211a0dab2050" providerId="AD" clId="Web-{FFBCF9B5-B28B-E4DA-15EE-F0CE18461B36}" dt="2025-07-07T12:05:18.496" v="8" actId="1076"/>
      <pc:docMkLst>
        <pc:docMk/>
      </pc:docMkLst>
      <pc:sldChg chg="modSp">
        <pc:chgData name="Miss A Breheny" userId="S::abreheny@stmonicas.stoccat.org.uk::2cd13743-df44-4b7f-acc4-211a0dab2050" providerId="AD" clId="Web-{FFBCF9B5-B28B-E4DA-15EE-F0CE18461B36}" dt="2025-07-07T12:05:18.496" v="8" actId="1076"/>
        <pc:sldMkLst>
          <pc:docMk/>
          <pc:sldMk cId="0" sldId="256"/>
        </pc:sldMkLst>
        <pc:spChg chg="mod">
          <ac:chgData name="Miss A Breheny" userId="S::abreheny@stmonicas.stoccat.org.uk::2cd13743-df44-4b7f-acc4-211a0dab2050" providerId="AD" clId="Web-{FFBCF9B5-B28B-E4DA-15EE-F0CE18461B36}" dt="2025-07-07T12:05:18.496" v="8" actId="1076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4" y="0"/>
            <a:ext cx="6066913" cy="744611"/>
          </a:xfrm>
        </p:spPr>
        <p:txBody>
          <a:bodyPr>
            <a:noAutofit/>
          </a:bodyPr>
          <a:lstStyle/>
          <a:p>
            <a:pPr algn="l"/>
            <a:r>
              <a:rPr sz="2800" dirty="0"/>
              <a:t>Year 7 – </a:t>
            </a:r>
            <a:r>
              <a:rPr lang="en-GB" sz="2800" dirty="0"/>
              <a:t>Spring Term</a:t>
            </a:r>
            <a:r>
              <a:rPr sz="2800" dirty="0"/>
              <a:t>: Drama – The Party</a:t>
            </a:r>
            <a:endParaRPr lang="en-US" sz="2800"/>
          </a:p>
        </p:txBody>
      </p:sp>
      <p:sp>
        <p:nvSpPr>
          <p:cNvPr id="3" name="Rectangle 2"/>
          <p:cNvSpPr/>
          <p:nvPr/>
        </p:nvSpPr>
        <p:spPr>
          <a:xfrm>
            <a:off x="182880" y="1097280"/>
            <a:ext cx="4114800" cy="2286000"/>
          </a:xfrm>
          <a:prstGeom prst="rect">
            <a:avLst/>
          </a:prstGeom>
          <a:solidFill>
            <a:srgbClr val="0070C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400" b="1" dirty="0"/>
              <a:t>Key Knowledge</a:t>
            </a:r>
          </a:p>
          <a:p>
            <a:r>
              <a:rPr sz="1400" dirty="0"/>
              <a:t>- Bullying affects emotional and social wellbeing.</a:t>
            </a:r>
          </a:p>
          <a:p>
            <a:r>
              <a:rPr sz="1400" dirty="0"/>
              <a:t>- Victims may feel isolated, anxious or depressed.</a:t>
            </a:r>
          </a:p>
          <a:p>
            <a:r>
              <a:rPr sz="1400" dirty="0"/>
              <a:t>- Bystanders have power to help stop bullying.</a:t>
            </a:r>
          </a:p>
          <a:p>
            <a:r>
              <a:rPr sz="1400" dirty="0"/>
              <a:t>- Empathy helps us understand the impact of others’ </a:t>
            </a:r>
            <a:r>
              <a:rPr sz="1400" dirty="0" err="1"/>
              <a:t>behaviour</a:t>
            </a:r>
            <a:r>
              <a:rPr sz="1400" dirty="0"/>
              <a:t>.</a:t>
            </a:r>
          </a:p>
          <a:p>
            <a:r>
              <a:rPr sz="1400" dirty="0"/>
              <a:t>- Simon is a fictional character used to explore real-life issues.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1097280"/>
            <a:ext cx="4389120" cy="22860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400" b="1" dirty="0"/>
              <a:t>Drama Techniques</a:t>
            </a:r>
          </a:p>
          <a:p>
            <a:r>
              <a:rPr sz="1400" dirty="0"/>
              <a:t>- Thought Tracking: Reveal inner thoughts aloud.</a:t>
            </a:r>
          </a:p>
          <a:p>
            <a:r>
              <a:rPr sz="1400" dirty="0"/>
              <a:t>- Conscience Alley: Explore internal and external pressures.</a:t>
            </a:r>
          </a:p>
          <a:p>
            <a:r>
              <a:rPr sz="1400" dirty="0"/>
              <a:t>- Forum Theatre: Change outcomes through intervention.</a:t>
            </a:r>
          </a:p>
          <a:p>
            <a:r>
              <a:rPr sz="1400" dirty="0"/>
              <a:t>- Role on the Wall: Explore character inside and out.</a:t>
            </a:r>
          </a:p>
          <a:p>
            <a:r>
              <a:rPr sz="1400" dirty="0"/>
              <a:t>- Mantle of the Expert (MOE): Act as professionals to explore story.</a:t>
            </a:r>
          </a:p>
          <a:p>
            <a:r>
              <a:rPr dirty="0"/>
              <a:t>- Tableau: Freeze-frame storytelling.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" y="3474720"/>
            <a:ext cx="4114800" cy="1828800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400" b="1" dirty="0"/>
              <a:t>Performance Focus</a:t>
            </a:r>
          </a:p>
          <a:p>
            <a:r>
              <a:rPr sz="1400" dirty="0"/>
              <a:t>- Develop empathy through character work.</a:t>
            </a:r>
          </a:p>
          <a:p>
            <a:r>
              <a:rPr sz="1400" dirty="0"/>
              <a:t>- Explore bullying from multiple perspectives.</a:t>
            </a:r>
          </a:p>
          <a:p>
            <a:r>
              <a:rPr sz="1400" dirty="0"/>
              <a:t>- Use voice, facial expression and movement effectively.</a:t>
            </a:r>
          </a:p>
          <a:p>
            <a:r>
              <a:rPr sz="1400" dirty="0"/>
              <a:t>- Work collaboratively to devise scenes.</a:t>
            </a:r>
          </a:p>
          <a:p>
            <a:r>
              <a:rPr sz="1400" dirty="0"/>
              <a:t>- Reflect and refine work based on feedback.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3474720"/>
            <a:ext cx="4389120" cy="1828800"/>
          </a:xfrm>
          <a:prstGeom prst="rect">
            <a:avLst/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400" b="1" dirty="0"/>
              <a:t>Vocabulary</a:t>
            </a:r>
          </a:p>
          <a:p>
            <a:r>
              <a:rPr sz="1400" dirty="0"/>
              <a:t>Bullying – Repeated, intentional harm to others</a:t>
            </a:r>
          </a:p>
          <a:p>
            <a:r>
              <a:rPr sz="1400" dirty="0"/>
              <a:t>Empathy – Understanding others’ feelings</a:t>
            </a:r>
          </a:p>
          <a:p>
            <a:r>
              <a:rPr sz="1400" dirty="0"/>
              <a:t>Bystander – Someone who witnesses a situation</a:t>
            </a:r>
          </a:p>
          <a:p>
            <a:r>
              <a:rPr sz="1400" dirty="0"/>
              <a:t>Forum Theatre – Interactive performance with intervention</a:t>
            </a:r>
          </a:p>
          <a:p>
            <a:r>
              <a:rPr sz="1400" dirty="0"/>
              <a:t>Conscience Alley – Exploring character dilemmas</a:t>
            </a:r>
          </a:p>
          <a:p>
            <a:r>
              <a:rPr sz="1400" dirty="0"/>
              <a:t>Thought Track – Revealing internal thoughts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" y="5486400"/>
            <a:ext cx="4114800" cy="1372358"/>
          </a:xfrm>
          <a:prstGeom prst="rect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200" b="1" dirty="0"/>
              <a:t>Key Questions</a:t>
            </a:r>
          </a:p>
          <a:p>
            <a:r>
              <a:rPr sz="1200" dirty="0"/>
              <a:t>- How does bullying affect individuals?</a:t>
            </a:r>
          </a:p>
          <a:p>
            <a:r>
              <a:rPr sz="1200" dirty="0"/>
              <a:t>- What choices do bystanders have?</a:t>
            </a:r>
          </a:p>
          <a:p>
            <a:r>
              <a:rPr sz="1200" dirty="0"/>
              <a:t>- How can we show character emotions in performance?</a:t>
            </a:r>
          </a:p>
          <a:p>
            <a:r>
              <a:rPr sz="1200" dirty="0"/>
              <a:t>- What can drama teach us about empathy and </a:t>
            </a:r>
            <a:r>
              <a:rPr sz="1200" dirty="0" err="1"/>
              <a:t>behaviour</a:t>
            </a:r>
            <a:r>
              <a:rPr sz="12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5486400"/>
            <a:ext cx="4389120" cy="1372358"/>
          </a:xfrm>
          <a:prstGeom prst="rect">
            <a:avLst/>
          </a:prstGeom>
          <a:solidFill>
            <a:srgbClr val="00B0F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400" b="1" dirty="0"/>
              <a:t>Context</a:t>
            </a:r>
          </a:p>
          <a:p>
            <a:r>
              <a:rPr sz="1400" dirty="0"/>
              <a:t>- Based on Simon’s story: a boy excluded </a:t>
            </a:r>
            <a:r>
              <a:rPr lang="en-GB" sz="1400" dirty="0"/>
              <a:t>socially after</a:t>
            </a:r>
            <a:r>
              <a:rPr sz="1400" dirty="0"/>
              <a:t> a party.</a:t>
            </a:r>
            <a:endParaRPr sz="1400" dirty="0">
              <a:ea typeface="Calibri"/>
              <a:cs typeface="Calibri"/>
            </a:endParaRPr>
          </a:p>
          <a:p>
            <a:r>
              <a:rPr sz="1400" dirty="0"/>
              <a:t>- Explores school life, peer pressure, family life, and vulnerability.</a:t>
            </a:r>
          </a:p>
          <a:p>
            <a:r>
              <a:rPr sz="1400" dirty="0"/>
              <a:t>- Informed by NSPCC bullying research and statistics.</a:t>
            </a:r>
          </a:p>
        </p:txBody>
      </p:sp>
      <p:pic>
        <p:nvPicPr>
          <p:cNvPr id="10" name="Picture 9" descr="A unicorn on a blue background&#10;&#10;AI-generated content may be incorrect.">
            <a:extLst>
              <a:ext uri="{FF2B5EF4-FFF2-40B4-BE49-F238E27FC236}">
                <a16:creationId xmlns:a16="http://schemas.microsoft.com/office/drawing/2014/main" id="{9C06369C-F17F-9D6F-406D-A8E9039F5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3939" y="-1758"/>
            <a:ext cx="1151932" cy="1103833"/>
          </a:xfrm>
          <a:prstGeom prst="rect">
            <a:avLst/>
          </a:prstGeom>
        </p:spPr>
      </p:pic>
      <p:pic>
        <p:nvPicPr>
          <p:cNvPr id="12" name="Picture 11" descr="A black and white drawing of masks&#10;&#10;AI-generated content may be incorrect.">
            <a:extLst>
              <a:ext uri="{FF2B5EF4-FFF2-40B4-BE49-F238E27FC236}">
                <a16:creationId xmlns:a16="http://schemas.microsoft.com/office/drawing/2014/main" id="{0CF3CA45-8D95-9E3D-E532-D099B66B45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585" t="7092" r="7927" b="9635"/>
          <a:stretch>
            <a:fillRect/>
          </a:stretch>
        </p:blipFill>
        <p:spPr>
          <a:xfrm>
            <a:off x="184848" y="3420"/>
            <a:ext cx="1247842" cy="10928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b9ecf4-9844-4154-ba07-76cd0c18d706" xsi:nil="true"/>
    <lcf76f155ced4ddcb4097134ff3c332f xmlns="3e8ff1e7-d962-4be6-a5e6-27e40b5ae87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C63387AA9E444A0D2EAC450C876D1" ma:contentTypeVersion="12" ma:contentTypeDescription="Create a new document." ma:contentTypeScope="" ma:versionID="7e422f9a5db2d66aad09614758404ea1">
  <xsd:schema xmlns:xsd="http://www.w3.org/2001/XMLSchema" xmlns:xs="http://www.w3.org/2001/XMLSchema" xmlns:p="http://schemas.microsoft.com/office/2006/metadata/properties" xmlns:ns2="3e8ff1e7-d962-4be6-a5e6-27e40b5ae87a" xmlns:ns3="79b9ecf4-9844-4154-ba07-76cd0c18d706" targetNamespace="http://schemas.microsoft.com/office/2006/metadata/properties" ma:root="true" ma:fieldsID="3c6c2b7d15f896e5ab600c4fbf924f94" ns2:_="" ns3:_="">
    <xsd:import namespace="3e8ff1e7-d962-4be6-a5e6-27e40b5ae87a"/>
    <xsd:import namespace="79b9ecf4-9844-4154-ba07-76cd0c18d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f1e7-d962-4be6-a5e6-27e40b5ae8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0e4cc82-d582-4c4e-ac72-484cad8dd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9ecf4-9844-4154-ba07-76cd0c18d70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7a606b-1488-4ec8-88a1-506b3545291c}" ma:internalName="TaxCatchAll" ma:showField="CatchAllData" ma:web="79b9ecf4-9844-4154-ba07-76cd0c18d7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778D71-58DE-47DF-9C6C-6A2024808C5B}">
  <ds:schemaRefs>
    <ds:schemaRef ds:uri="http://schemas.microsoft.com/office/2006/metadata/properties"/>
    <ds:schemaRef ds:uri="http://schemas.microsoft.com/office/infopath/2007/PartnerControls"/>
    <ds:schemaRef ds:uri="79b9ecf4-9844-4154-ba07-76cd0c18d706"/>
    <ds:schemaRef ds:uri="3e8ff1e7-d962-4be6-a5e6-27e40b5ae87a"/>
  </ds:schemaRefs>
</ds:datastoreItem>
</file>

<file path=customXml/itemProps2.xml><?xml version="1.0" encoding="utf-8"?>
<ds:datastoreItem xmlns:ds="http://schemas.openxmlformats.org/officeDocument/2006/customXml" ds:itemID="{C88A1BBB-B60E-4C05-BF48-2F9E12473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ff1e7-d962-4be6-a5e6-27e40b5ae87a"/>
    <ds:schemaRef ds:uri="79b9ecf4-9844-4154-ba07-76cd0c18d7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0743E-CFC6-4DE6-9CEA-5C958473E5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283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7 – Spring Term: Drama – The Party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– Half Term: Drama – The Party</dc:title>
  <dc:subject/>
  <dc:creator>Miss A Breheny</dc:creator>
  <cp:keywords/>
  <dc:description>generated using python-pptx</dc:description>
  <cp:lastModifiedBy>Miss A Breheny</cp:lastModifiedBy>
  <cp:revision>45</cp:revision>
  <dcterms:created xsi:type="dcterms:W3CDTF">2013-01-27T09:14:16Z</dcterms:created>
  <dcterms:modified xsi:type="dcterms:W3CDTF">2025-07-07T12:31:12Z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0x010100948C63387AA9E444A0D2EAC450C876D1</vt:lpwstr>
  </property>
  <property fmtid="{D5CDD505-2E9C-101B-9397-08002B2CF9AE}" pid="3" name="MediaServiceImageTags">
    <vt:lpwstr/>
  </property>
</Properties>
</file>