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81911BA-90BA-4ED9-79C3-228DA7751D64}" v="39" dt="2025-07-07T12:43:11.7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ss A Breheny" userId="S::abreheny@stmonicas.stoccat.org.uk::2cd13743-df44-4b7f-acc4-211a0dab2050" providerId="AD" clId="Web-{781911BA-90BA-4ED9-79C3-228DA7751D64}"/>
    <pc:docChg chg="modSld">
      <pc:chgData name="Miss A Breheny" userId="S::abreheny@stmonicas.stoccat.org.uk::2cd13743-df44-4b7f-acc4-211a0dab2050" providerId="AD" clId="Web-{781911BA-90BA-4ED9-79C3-228DA7751D64}" dt="2025-07-07T12:43:09.073" v="17" actId="20577"/>
      <pc:docMkLst>
        <pc:docMk/>
      </pc:docMkLst>
      <pc:sldChg chg="modSp">
        <pc:chgData name="Miss A Breheny" userId="S::abreheny@stmonicas.stoccat.org.uk::2cd13743-df44-4b7f-acc4-211a0dab2050" providerId="AD" clId="Web-{781911BA-90BA-4ED9-79C3-228DA7751D64}" dt="2025-07-07T12:43:09.073" v="17" actId="20577"/>
        <pc:sldMkLst>
          <pc:docMk/>
          <pc:sldMk cId="0" sldId="256"/>
        </pc:sldMkLst>
        <pc:spChg chg="mod">
          <ac:chgData name="Miss A Breheny" userId="S::abreheny@stmonicas.stoccat.org.uk::2cd13743-df44-4b7f-acc4-211a0dab2050" providerId="AD" clId="Web-{781911BA-90BA-4ED9-79C3-228DA7751D64}" dt="2025-07-07T12:43:09.073" v="17" actId="20577"/>
          <ac:spMkLst>
            <pc:docMk/>
            <pc:sldMk cId="0" sldId="256"/>
            <ac:spMk id="2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7/7/2025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" y="129122"/>
            <a:ext cx="8632288" cy="461665"/>
          </a:xfrm>
          <a:prstGeom prst="rect">
            <a:avLst/>
          </a:prstGeom>
          <a:solidFill>
            <a:srgbClr val="1F3864"/>
          </a:solidFill>
          <a:ln>
            <a:noFill/>
          </a:ln>
        </p:spPr>
        <p:txBody>
          <a:bodyPr wrap="square" lIns="91440" tIns="45720" rIns="91440" bIns="45720" anchor="t">
            <a:spAutoFit/>
          </a:bodyPr>
          <a:lstStyle/>
          <a:p>
            <a:pPr algn="ctr">
              <a:defRPr sz="3600" b="1">
                <a:solidFill>
                  <a:srgbClr val="FFFFFF"/>
                </a:solidFill>
              </a:defRPr>
            </a:pPr>
            <a:r>
              <a:rPr sz="2400"/>
              <a:t>Year 8 </a:t>
            </a:r>
            <a:r>
              <a:rPr lang="en-GB" sz="2400"/>
              <a:t>– Autumn Term:  </a:t>
            </a:r>
            <a:r>
              <a:rPr sz="2400"/>
              <a:t>Introduction to Shakespeare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53218" y="1796199"/>
            <a:ext cx="8732520" cy="1424354"/>
          </a:xfrm>
          <a:prstGeom prst="roundRect">
            <a:avLst/>
          </a:prstGeom>
          <a:solidFill>
            <a:srgbClr val="E6F0FF"/>
          </a:solidFill>
          <a:ln>
            <a:solidFill>
              <a:srgbClr val="6464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600" b="1">
                <a:solidFill>
                  <a:srgbClr val="003366"/>
                </a:solidFill>
              </a:defRPr>
            </a:pPr>
            <a:r>
              <a:t>Key Knowledge</a:t>
            </a:r>
          </a:p>
          <a:p>
            <a:pPr>
              <a:defRPr sz="1200"/>
            </a:pPr>
            <a:r>
              <a:rPr>
                <a:solidFill>
                  <a:srgbClr val="002060"/>
                </a:solidFill>
              </a:rPr>
              <a:t>• Shakespeare’s London was lively, noisy and home to the Globe Theatre.</a:t>
            </a:r>
            <a:br>
              <a:rPr>
                <a:solidFill>
                  <a:srgbClr val="002060"/>
                </a:solidFill>
              </a:rPr>
            </a:br>
            <a:r>
              <a:rPr>
                <a:solidFill>
                  <a:srgbClr val="002060"/>
                </a:solidFill>
              </a:rPr>
              <a:t>• His audience was mixed – rich and poor – and actors relied on tone, gesture and expression to communicate.</a:t>
            </a:r>
            <a:br>
              <a:rPr>
                <a:solidFill>
                  <a:srgbClr val="002060"/>
                </a:solidFill>
              </a:rPr>
            </a:br>
            <a:r>
              <a:rPr>
                <a:solidFill>
                  <a:srgbClr val="002060"/>
                </a:solidFill>
              </a:rPr>
              <a:t>• Shakespeare invented many new words and phrases.</a:t>
            </a:r>
            <a:br>
              <a:rPr>
                <a:solidFill>
                  <a:srgbClr val="002060"/>
                </a:solidFill>
              </a:rPr>
            </a:br>
            <a:r>
              <a:rPr>
                <a:solidFill>
                  <a:srgbClr val="002060"/>
                </a:solidFill>
              </a:rPr>
              <a:t>• Iambic Pentameter = 10 syllables per line (unstressed-stressed rhythm).</a:t>
            </a:r>
            <a:br>
              <a:rPr>
                <a:solidFill>
                  <a:srgbClr val="002060"/>
                </a:solidFill>
              </a:rPr>
            </a:br>
            <a:r>
              <a:rPr>
                <a:solidFill>
                  <a:srgbClr val="002060"/>
                </a:solidFill>
              </a:rPr>
              <a:t>• Prose is everyday speech, verse is poetic language.</a:t>
            </a:r>
            <a:br>
              <a:rPr>
                <a:solidFill>
                  <a:srgbClr val="002060"/>
                </a:solidFill>
              </a:rPr>
            </a:br>
            <a:r>
              <a:rPr>
                <a:solidFill>
                  <a:srgbClr val="002060"/>
                </a:solidFill>
              </a:rPr>
              <a:t>• Performance skills (voice, gesture, space) help bring Shakespeare’s work to life.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53218" y="3387587"/>
            <a:ext cx="4297680" cy="982190"/>
          </a:xfrm>
          <a:prstGeom prst="roundRect">
            <a:avLst/>
          </a:prstGeom>
          <a:solidFill>
            <a:srgbClr val="FFEFD5"/>
          </a:solidFill>
          <a:ln>
            <a:solidFill>
              <a:srgbClr val="6464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600" b="1">
                <a:solidFill>
                  <a:srgbClr val="003366"/>
                </a:solidFill>
              </a:defRPr>
            </a:pPr>
            <a:r>
              <a:rPr>
                <a:solidFill>
                  <a:schemeClr val="accent6">
                    <a:lumMod val="75000"/>
                  </a:schemeClr>
                </a:solidFill>
              </a:rPr>
              <a:t>Key Scenes</a:t>
            </a:r>
          </a:p>
          <a:p>
            <a:pPr>
              <a:defRPr sz="1200"/>
            </a:pPr>
            <a:r>
              <a:rPr>
                <a:solidFill>
                  <a:schemeClr val="accent6">
                    <a:lumMod val="75000"/>
                  </a:schemeClr>
                </a:solidFill>
              </a:rPr>
              <a:t>• Romeo &amp; Juliet – Prologue, Balcony Scene</a:t>
            </a:r>
            <a:br>
              <a:rPr>
                <a:solidFill>
                  <a:schemeClr val="accent6">
                    <a:lumMod val="75000"/>
                  </a:schemeClr>
                </a:solidFill>
              </a:rPr>
            </a:br>
            <a:r>
              <a:rPr>
                <a:solidFill>
                  <a:schemeClr val="accent6">
                    <a:lumMod val="75000"/>
                  </a:schemeClr>
                </a:solidFill>
              </a:rPr>
              <a:t>• Much Ado About Nothing – Opening Scene, Beatrice &amp; Benedick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688059" y="3400787"/>
            <a:ext cx="4297680" cy="982189"/>
          </a:xfrm>
          <a:prstGeom prst="roundRect">
            <a:avLst/>
          </a:prstGeom>
          <a:solidFill>
            <a:srgbClr val="EDF7ED"/>
          </a:solidFill>
          <a:ln>
            <a:solidFill>
              <a:srgbClr val="6464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600" b="1">
                <a:solidFill>
                  <a:srgbClr val="003366"/>
                </a:solidFill>
              </a:defRPr>
            </a:pPr>
            <a:r>
              <a:t>Performance Focus</a:t>
            </a:r>
          </a:p>
          <a:p>
            <a:pPr>
              <a:defRPr sz="1200"/>
            </a:pPr>
            <a:r>
              <a:rPr>
                <a:solidFill>
                  <a:schemeClr val="accent3">
                    <a:lumMod val="50000"/>
                  </a:schemeClr>
                </a:solidFill>
              </a:rPr>
              <a:t>• Translate scenes into modern English, then perform original.</a:t>
            </a:r>
            <a:br>
              <a:rPr>
                <a:solidFill>
                  <a:schemeClr val="accent3">
                    <a:lumMod val="50000"/>
                  </a:schemeClr>
                </a:solidFill>
              </a:rPr>
            </a:br>
            <a:r>
              <a:rPr>
                <a:solidFill>
                  <a:schemeClr val="accent3">
                    <a:lumMod val="50000"/>
                  </a:schemeClr>
                </a:solidFill>
              </a:rPr>
              <a:t>• Use Whoosh activities and rehearsal techniques.</a:t>
            </a:r>
            <a:br>
              <a:rPr>
                <a:solidFill>
                  <a:schemeClr val="accent3">
                    <a:lumMod val="50000"/>
                  </a:schemeClr>
                </a:solidFill>
              </a:rPr>
            </a:br>
            <a:r>
              <a:rPr>
                <a:solidFill>
                  <a:schemeClr val="accent3">
                    <a:lumMod val="50000"/>
                  </a:schemeClr>
                </a:solidFill>
              </a:rPr>
              <a:t>• Focus on voice, proxemics, and physical expression</a:t>
            </a:r>
            <a:r>
              <a:t>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163407" y="4563208"/>
            <a:ext cx="2822331" cy="1881555"/>
          </a:xfrm>
          <a:prstGeom prst="roundRect">
            <a:avLst/>
          </a:prstGeom>
          <a:solidFill>
            <a:srgbClr val="FFFFCC"/>
          </a:solidFill>
          <a:ln>
            <a:solidFill>
              <a:srgbClr val="6464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600" b="1">
                <a:solidFill>
                  <a:srgbClr val="003366"/>
                </a:solidFill>
              </a:defRPr>
            </a:pPr>
            <a:r>
              <a:rPr>
                <a:solidFill>
                  <a:schemeClr val="accent6">
                    <a:lumMod val="75000"/>
                  </a:schemeClr>
                </a:solidFill>
              </a:rPr>
              <a:t>Vocabulary</a:t>
            </a:r>
          </a:p>
          <a:p>
            <a:pPr>
              <a:defRPr sz="1200"/>
            </a:pPr>
            <a:r>
              <a:rPr>
                <a:solidFill>
                  <a:schemeClr val="accent6">
                    <a:lumMod val="75000"/>
                  </a:schemeClr>
                </a:solidFill>
              </a:rPr>
              <a:t>• Iambic Pentameter – 10-syllable poetic line</a:t>
            </a:r>
            <a:br>
              <a:rPr>
                <a:solidFill>
                  <a:schemeClr val="accent6">
                    <a:lumMod val="75000"/>
                  </a:schemeClr>
                </a:solidFill>
              </a:rPr>
            </a:br>
            <a:r>
              <a:rPr>
                <a:solidFill>
                  <a:schemeClr val="accent6">
                    <a:lumMod val="75000"/>
                  </a:schemeClr>
                </a:solidFill>
              </a:rPr>
              <a:t>• Proxemics – Stage space use</a:t>
            </a:r>
            <a:br>
              <a:rPr>
                <a:solidFill>
                  <a:schemeClr val="accent6">
                    <a:lumMod val="75000"/>
                  </a:schemeClr>
                </a:solidFill>
              </a:rPr>
            </a:br>
            <a:r>
              <a:rPr>
                <a:solidFill>
                  <a:schemeClr val="accent6">
                    <a:lumMod val="75000"/>
                  </a:schemeClr>
                </a:solidFill>
              </a:rPr>
              <a:t>• Prose – Everyday speech</a:t>
            </a:r>
            <a:br>
              <a:rPr>
                <a:solidFill>
                  <a:schemeClr val="accent6">
                    <a:lumMod val="75000"/>
                  </a:schemeClr>
                </a:solidFill>
              </a:rPr>
            </a:br>
            <a:r>
              <a:rPr>
                <a:solidFill>
                  <a:schemeClr val="accent6">
                    <a:lumMod val="75000"/>
                  </a:schemeClr>
                </a:solidFill>
              </a:rPr>
              <a:t>• Verse – Poetic structure</a:t>
            </a:r>
            <a:br>
              <a:rPr>
                <a:solidFill>
                  <a:schemeClr val="accent6">
                    <a:lumMod val="75000"/>
                  </a:schemeClr>
                </a:solidFill>
              </a:rPr>
            </a:br>
            <a:r>
              <a:rPr>
                <a:solidFill>
                  <a:schemeClr val="accent6">
                    <a:lumMod val="75000"/>
                  </a:schemeClr>
                </a:solidFill>
              </a:rPr>
              <a:t>• Context – Background situation</a:t>
            </a:r>
            <a:br>
              <a:rPr>
                <a:solidFill>
                  <a:schemeClr val="accent6">
                    <a:lumMod val="75000"/>
                  </a:schemeClr>
                </a:solidFill>
              </a:rPr>
            </a:br>
            <a:r>
              <a:rPr>
                <a:solidFill>
                  <a:schemeClr val="accent6">
                    <a:lumMod val="75000"/>
                  </a:schemeClr>
                </a:solidFill>
              </a:rPr>
              <a:t>• Tone – Emotion in delivery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53218" y="694592"/>
            <a:ext cx="4369777" cy="1010899"/>
          </a:xfrm>
          <a:prstGeom prst="roundRect">
            <a:avLst/>
          </a:prstGeom>
          <a:solidFill>
            <a:srgbClr val="FFE4E1"/>
          </a:solidFill>
          <a:ln>
            <a:solidFill>
              <a:srgbClr val="6464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600" b="1">
                <a:solidFill>
                  <a:srgbClr val="003366"/>
                </a:solidFill>
              </a:defRPr>
            </a:pPr>
            <a:r>
              <a:t>Key Questions</a:t>
            </a:r>
          </a:p>
          <a:p>
            <a:pPr>
              <a:defRPr sz="1200"/>
            </a:pPr>
            <a:r>
              <a:rPr>
                <a:solidFill>
                  <a:schemeClr val="accent2">
                    <a:lumMod val="75000"/>
                  </a:schemeClr>
                </a:solidFill>
              </a:rPr>
              <a:t>• Why use prose or verse?</a:t>
            </a:r>
            <a:br>
              <a:rPr>
                <a:solidFill>
                  <a:schemeClr val="accent2">
                    <a:lumMod val="75000"/>
                  </a:schemeClr>
                </a:solidFill>
              </a:rPr>
            </a:br>
            <a:r>
              <a:rPr>
                <a:solidFill>
                  <a:schemeClr val="accent2">
                    <a:lumMod val="75000"/>
                  </a:schemeClr>
                </a:solidFill>
              </a:rPr>
              <a:t>• How do we understand meaning without knowing every word?</a:t>
            </a:r>
            <a:endParaRPr lang="en-GB">
              <a:solidFill>
                <a:schemeClr val="accent2">
                  <a:lumMod val="7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  <a:defRPr sz="1200"/>
            </a:pPr>
            <a:r>
              <a:rPr lang="en-GB">
                <a:solidFill>
                  <a:schemeClr val="accent2">
                    <a:lumMod val="75000"/>
                  </a:schemeClr>
                </a:solidFill>
              </a:rPr>
              <a:t>How can we effectively communicate meaning to an audience?</a:t>
            </a:r>
            <a:br>
              <a:rPr>
                <a:solidFill>
                  <a:schemeClr val="accent2">
                    <a:lumMod val="75000"/>
                  </a:schemeClr>
                </a:solidFill>
              </a:rPr>
            </a:br>
            <a:endParaRPr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53218" y="4563210"/>
            <a:ext cx="5716759" cy="1881554"/>
          </a:xfrm>
          <a:prstGeom prst="roundRect">
            <a:avLst/>
          </a:prstGeom>
          <a:solidFill>
            <a:srgbClr val="DCF0F0"/>
          </a:solidFill>
          <a:ln>
            <a:solidFill>
              <a:srgbClr val="6464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</a:pPr>
            <a:r>
              <a:rPr lang="en-GB" sz="1600" b="1">
                <a:solidFill>
                  <a:schemeClr val="accent3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Examples of Shakespeare’s impact on current language:</a:t>
            </a:r>
            <a:endParaRPr lang="en-GB" sz="1600">
              <a:solidFill>
                <a:schemeClr val="accent3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GB" sz="1200" b="1">
                <a:solidFill>
                  <a:schemeClr val="accent3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Break the Ice </a:t>
            </a:r>
            <a:r>
              <a:rPr lang="en-GB" sz="1200">
                <a:solidFill>
                  <a:schemeClr val="accent3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To start a conversation or interaction – The Taming of the Shrew</a:t>
            </a:r>
          </a:p>
          <a:p>
            <a:pPr>
              <a:lnSpc>
                <a:spcPct val="107000"/>
              </a:lnSpc>
            </a:pPr>
            <a:r>
              <a:rPr lang="en-GB" sz="1200" b="1">
                <a:solidFill>
                  <a:schemeClr val="accent3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Wild-goose chase </a:t>
            </a:r>
            <a:r>
              <a:rPr lang="en-GB" sz="1200">
                <a:solidFill>
                  <a:schemeClr val="accent3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A hopeless or pointless pursuit – Romeo and Juliet</a:t>
            </a:r>
          </a:p>
          <a:p>
            <a:pPr>
              <a:lnSpc>
                <a:spcPct val="107000"/>
              </a:lnSpc>
            </a:pPr>
            <a:r>
              <a:rPr lang="en-GB" sz="1200" b="1">
                <a:solidFill>
                  <a:schemeClr val="accent3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Heart of gold </a:t>
            </a:r>
            <a:r>
              <a:rPr lang="en-GB" sz="1200">
                <a:solidFill>
                  <a:schemeClr val="accent3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Someone who is genuinely kind or good – Henry V</a:t>
            </a:r>
          </a:p>
          <a:p>
            <a:pPr>
              <a:lnSpc>
                <a:spcPct val="107000"/>
              </a:lnSpc>
            </a:pPr>
            <a:r>
              <a:rPr lang="en-GB" sz="1200" b="1">
                <a:solidFill>
                  <a:schemeClr val="accent3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Wear your heart on your sleeve </a:t>
            </a:r>
            <a:r>
              <a:rPr lang="en-GB" sz="1200">
                <a:solidFill>
                  <a:schemeClr val="accent3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To openly show your emotions – Othello</a:t>
            </a:r>
          </a:p>
          <a:p>
            <a:pPr>
              <a:lnSpc>
                <a:spcPct val="107000"/>
              </a:lnSpc>
            </a:pPr>
            <a:r>
              <a:rPr lang="en-GB" sz="1200" b="1">
                <a:solidFill>
                  <a:schemeClr val="accent3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a pickle </a:t>
            </a:r>
            <a:r>
              <a:rPr lang="en-GB" sz="1200">
                <a:solidFill>
                  <a:schemeClr val="accent3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In a difficult situation – The Tempest</a:t>
            </a:r>
          </a:p>
          <a:p>
            <a:pPr>
              <a:lnSpc>
                <a:spcPct val="107000"/>
              </a:lnSpc>
            </a:pPr>
            <a:r>
              <a:rPr lang="en-GB" sz="1200" b="1">
                <a:solidFill>
                  <a:schemeClr val="accent3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world’s my oyster </a:t>
            </a:r>
            <a:r>
              <a:rPr lang="en-GB" sz="1200">
                <a:solidFill>
                  <a:schemeClr val="accent3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The world is full of opportunity – The Merry wives of Windsor</a:t>
            </a:r>
          </a:p>
          <a:p>
            <a:pPr>
              <a:lnSpc>
                <a:spcPct val="107000"/>
              </a:lnSpc>
            </a:pPr>
            <a:r>
              <a:rPr lang="en-GB" sz="1200" b="1">
                <a:solidFill>
                  <a:schemeClr val="accent3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Green-eyed monster </a:t>
            </a:r>
            <a:r>
              <a:rPr lang="en-GB" sz="1200">
                <a:solidFill>
                  <a:schemeClr val="accent3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Jealousy – Othello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506F0ED-08A0-4224-8EDD-88DFE1905D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4864" y="660679"/>
            <a:ext cx="2664069" cy="1065628"/>
          </a:xfrm>
          <a:prstGeom prst="ellipse">
            <a:avLst/>
          </a:prstGeom>
          <a:ln w="63500" cap="rnd"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9b9ecf4-9844-4154-ba07-76cd0c18d706" xsi:nil="true"/>
    <lcf76f155ced4ddcb4097134ff3c332f xmlns="3e8ff1e7-d962-4be6-a5e6-27e40b5ae87a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48C63387AA9E444A0D2EAC450C876D1" ma:contentTypeVersion="12" ma:contentTypeDescription="Create a new document." ma:contentTypeScope="" ma:versionID="7e422f9a5db2d66aad09614758404ea1">
  <xsd:schema xmlns:xsd="http://www.w3.org/2001/XMLSchema" xmlns:xs="http://www.w3.org/2001/XMLSchema" xmlns:p="http://schemas.microsoft.com/office/2006/metadata/properties" xmlns:ns2="3e8ff1e7-d962-4be6-a5e6-27e40b5ae87a" xmlns:ns3="79b9ecf4-9844-4154-ba07-76cd0c18d706" targetNamespace="http://schemas.microsoft.com/office/2006/metadata/properties" ma:root="true" ma:fieldsID="3c6c2b7d15f896e5ab600c4fbf924f94" ns2:_="" ns3:_="">
    <xsd:import namespace="3e8ff1e7-d962-4be6-a5e6-27e40b5ae87a"/>
    <xsd:import namespace="79b9ecf4-9844-4154-ba07-76cd0c18d70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8ff1e7-d962-4be6-a5e6-27e40b5ae87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d0e4cc82-d582-4c4e-ac72-484cad8dd2b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b9ecf4-9844-4154-ba07-76cd0c18d706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967a606b-1488-4ec8-88a1-506b3545291c}" ma:internalName="TaxCatchAll" ma:showField="CatchAllData" ma:web="79b9ecf4-9844-4154-ba07-76cd0c18d70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4299640-CB6C-415D-A449-8871838062A1}">
  <ds:schemaRefs>
    <ds:schemaRef ds:uri="3e8ff1e7-d962-4be6-a5e6-27e40b5ae87a"/>
    <ds:schemaRef ds:uri="79b9ecf4-9844-4154-ba07-76cd0c18d706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FF136715-691A-4E0D-834A-33B868D12BB4}">
  <ds:schemaRefs>
    <ds:schemaRef ds:uri="3e8ff1e7-d962-4be6-a5e6-27e40b5ae87a"/>
    <ds:schemaRef ds:uri="79b9ecf4-9844-4154-ba07-76cd0c18d70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8008F7CE-6804-447F-B4D4-5624BC63283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On-screen Show (4:3)</PresentationFormat>
  <Slides>1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Miss A Breheny</dc:creator>
  <cp:keywords/>
  <dc:description>generated using python-pptx</dc:description>
  <cp:revision>1</cp:revision>
  <dcterms:created xsi:type="dcterms:W3CDTF">2013-01-27T09:14:16Z</dcterms:created>
  <dcterms:modified xsi:type="dcterms:W3CDTF">2025-07-07T12:43:45Z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0x010100948C63387AA9E444A0D2EAC450C876D1</vt:lpwstr>
  </property>
  <property fmtid="{D5CDD505-2E9C-101B-9397-08002B2CF9AE}" pid="3" name="MediaServiceImageTags">
    <vt:lpwstr/>
  </property>
</Properties>
</file>