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051CDB-4D86-9B7A-4B75-4A709116CD34}" v="17" dt="2025-07-07T12:43:34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A051CDB-4D86-9B7A-4B75-4A709116CD34}"/>
    <pc:docChg chg="modSld">
      <pc:chgData name="" userId="" providerId="" clId="Web-{DA051CDB-4D86-9B7A-4B75-4A709116CD34}" dt="2025-07-07T12:43:28.864" v="7" actId="20577"/>
      <pc:docMkLst>
        <pc:docMk/>
      </pc:docMkLst>
      <pc:sldChg chg="modSp">
        <pc:chgData name="" userId="" providerId="" clId="Web-{DA051CDB-4D86-9B7A-4B75-4A709116CD34}" dt="2025-07-07T12:43:28.864" v="7" actId="20577"/>
        <pc:sldMkLst>
          <pc:docMk/>
          <pc:sldMk cId="3620450473" sldId="274"/>
        </pc:sldMkLst>
        <pc:spChg chg="mod">
          <ac:chgData name="" userId="" providerId="" clId="Web-{DA051CDB-4D86-9B7A-4B75-4A709116CD34}" dt="2025-07-07T12:43:28.864" v="7" actId="20577"/>
          <ac:spMkLst>
            <pc:docMk/>
            <pc:sldMk cId="3620450473" sldId="274"/>
            <ac:spMk id="2" creationId="{EAD1BB38-6DC9-49A5-8CD7-E236F7B40D78}"/>
          </ac:spMkLst>
        </pc:spChg>
      </pc:sldChg>
    </pc:docChg>
  </pc:docChgLst>
  <pc:docChgLst>
    <pc:chgData name="Miss A Breheny" userId="S::abreheny@stmonicas.stoccat.org.uk::2cd13743-df44-4b7f-acc4-211a0dab2050" providerId="AD" clId="Web-{DA051CDB-4D86-9B7A-4B75-4A709116CD34}"/>
    <pc:docChg chg="modSld">
      <pc:chgData name="Miss A Breheny" userId="S::abreheny@stmonicas.stoccat.org.uk::2cd13743-df44-4b7f-acc4-211a0dab2050" providerId="AD" clId="Web-{DA051CDB-4D86-9B7A-4B75-4A709116CD34}" dt="2025-07-07T12:43:34.036" v="8" actId="20577"/>
      <pc:docMkLst>
        <pc:docMk/>
      </pc:docMkLst>
      <pc:sldChg chg="modSp">
        <pc:chgData name="Miss A Breheny" userId="S::abreheny@stmonicas.stoccat.org.uk::2cd13743-df44-4b7f-acc4-211a0dab2050" providerId="AD" clId="Web-{DA051CDB-4D86-9B7A-4B75-4A709116CD34}" dt="2025-07-07T12:43:34.036" v="8" actId="20577"/>
        <pc:sldMkLst>
          <pc:docMk/>
          <pc:sldMk cId="3620450473" sldId="274"/>
        </pc:sldMkLst>
        <pc:spChg chg="mod">
          <ac:chgData name="Miss A Breheny" userId="S::abreheny@stmonicas.stoccat.org.uk::2cd13743-df44-4b7f-acc4-211a0dab2050" providerId="AD" clId="Web-{DA051CDB-4D86-9B7A-4B75-4A709116CD34}" dt="2025-07-07T12:43:34.036" v="8" actId="20577"/>
          <ac:spMkLst>
            <pc:docMk/>
            <pc:sldMk cId="3620450473" sldId="274"/>
            <ac:spMk id="2" creationId="{EAD1BB38-6DC9-49A5-8CD7-E236F7B40D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DB5E6-29AA-44E0-ABFF-43420E23E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642BE6-546D-40DF-8E46-51E12D34C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F32BF-E8EE-42F1-870D-EDE80395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E40AC-4712-464F-A262-34A86387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92E95-CA82-4D97-B3EA-D43CDAA0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3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C26C-7BF3-434C-8E1B-1D788D339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854A3-C43A-4726-8F68-CC866772B3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C958-2FB0-4B2E-8612-DAA00205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F3C6F-7C89-4341-93C0-CA0CA5630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EC030-0E2B-421F-8590-33017437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90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C49032-4F17-4D55-B4C2-CE8A2A8539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64DB0-1183-41C9-8DC6-25C37690F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5E9B7-060D-4286-8105-5ADDDA9F3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00F6C-3F68-4BB0-8191-C3CEFB3D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CD887-F33D-45CB-8699-D622C63C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65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A64A3-A36C-4765-9808-56F0A916E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F20CA-ECBD-4628-B5CE-9736EBE3F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097D8-2794-44E3-B0DE-B1864E26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84709-54F5-4E78-9F3F-2A493324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5DB1B-3235-44A8-87DF-8AC5EDA3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8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E68F7-2468-4F47-955C-3B48FF36B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4DDEB-8DA6-4700-A236-4203662FD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49E15-6DF8-401C-A4EB-4F4B79A5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142F6-B61F-46D9-AB25-BD7FED82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FF28E-0562-42C3-B2E8-54E79D20A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6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1ABF-95C5-4828-A8F3-2E5C7D67C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8CD00-83A8-4A40-9F07-FBEC9D510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6AAC5-1406-478F-A7C1-BC3D7F302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E6F11-48A6-4CB4-A18A-785A1E44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F6948-4196-48DD-A71C-9F8FAB58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C2C63-C6B2-44FF-BCFE-7F488691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71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3D0DC-2794-4BBF-993E-80EC93A6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5AF58-12F5-4D5D-98EC-FCF1DBCE2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F5246-9C7E-4460-89D0-3A9FA2C73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410941-47B4-4818-8F48-35CC2DEAB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F0588E-4F0F-4E19-88EF-F7D2FBBEE5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8EDF3-2E17-4B00-B90C-A4563764B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7FEA83-FF1F-4C0A-9686-D1DDC5BE2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8289EE-68BC-4066-BFE7-55E976D2C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4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54C32-C8AD-47B6-AC88-B19D751A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BC0616-0876-4D69-A355-A2F77E16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0ADAA5-627F-4997-9910-D6E4FF08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4BD1E6-2B44-4847-849D-93C5F8CEE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18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B01D9-D239-4011-85D7-ABFA8CE7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B1470D-9EAD-476D-A49D-624CE950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32436-A8EA-481D-A1A1-10F7154F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1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6DA9-743A-4A21-BFE9-D546F233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6F18-3E58-49A9-A310-27608FC6D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33BBE-AAF4-4375-94C0-EF817CC0B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88622-38B6-494C-9795-8768192B5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FD300-6B55-4E71-B2C7-42742F97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97A5B-CBB8-4B8C-9CB7-DBC08638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07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23F5E-5957-4495-A4BF-7550C230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DD1D16-C567-46C3-96A4-1E571A65C0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E9826-91BD-4B1E-BC7C-68BCE5719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4C499-228C-44C8-879B-A5B08E34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70F6A-D28D-4677-B49C-3FCF9C7BE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3BDD0-FE2D-42A8-AC52-FE6A8A8E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58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D26BC-07FC-4CF0-A77A-53D556232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49520-4161-405D-9664-6DF7B1419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99958-428F-4AD4-A0DB-43ACB640C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9540F-1370-4360-9547-1E0FCA310694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50941-EEAA-4A5C-AFEB-38F627B71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7D222-C5D2-4465-AE7D-63138AC52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4E50E-7428-4D0B-B46F-7A5486C3E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56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1BB38-6DC9-49A5-8CD7-E236F7B40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43" y="122549"/>
            <a:ext cx="11708091" cy="558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>
                <a:latin typeface="+mn-lt"/>
              </a:rPr>
              <a:t>Year 8 Drama – Spring Term: Urban Legends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193D-FE17-416D-9E28-2D1427883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00" y="791734"/>
            <a:ext cx="3280528" cy="514123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  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1800" b="1" u="sng" dirty="0">
                <a:solidFill>
                  <a:srgbClr val="7030A0"/>
                </a:solidFill>
              </a:rPr>
              <a:t>Physical Skills</a:t>
            </a:r>
            <a:endParaRPr lang="en-GB" sz="1400" b="1" u="sng" dirty="0">
              <a:solidFill>
                <a:srgbClr val="7030A0"/>
              </a:solidFill>
            </a:endParaRPr>
          </a:p>
          <a:p>
            <a:r>
              <a:rPr lang="en-GB" sz="1800" b="1" dirty="0">
                <a:solidFill>
                  <a:srgbClr val="00B050"/>
                </a:solidFill>
              </a:rPr>
              <a:t>Facial Expression</a:t>
            </a:r>
          </a:p>
          <a:p>
            <a:pPr marL="0" indent="0">
              <a:buNone/>
            </a:pPr>
            <a:endParaRPr lang="en-GB" sz="1800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4BCD72-3143-4B83-B59B-EBEE83C7C658}"/>
              </a:ext>
            </a:extLst>
          </p:cNvPr>
          <p:cNvSpPr/>
          <p:nvPr/>
        </p:nvSpPr>
        <p:spPr>
          <a:xfrm>
            <a:off x="33417" y="1972061"/>
            <a:ext cx="3469064" cy="40159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99EBE8-4062-4E06-873E-75ECA67AD03A}"/>
              </a:ext>
            </a:extLst>
          </p:cNvPr>
          <p:cNvSpPr/>
          <p:nvPr/>
        </p:nvSpPr>
        <p:spPr>
          <a:xfrm>
            <a:off x="3910753" y="543053"/>
            <a:ext cx="5175316" cy="288594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407361-39E2-4D66-8B3A-6682E45CF17E}"/>
              </a:ext>
            </a:extLst>
          </p:cNvPr>
          <p:cNvSpPr/>
          <p:nvPr/>
        </p:nvSpPr>
        <p:spPr>
          <a:xfrm>
            <a:off x="3848386" y="3551343"/>
            <a:ext cx="5334638" cy="24061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FA6713A-ACFD-4D72-B5EA-F3037719C432}"/>
              </a:ext>
            </a:extLst>
          </p:cNvPr>
          <p:cNvSpPr/>
          <p:nvPr/>
        </p:nvSpPr>
        <p:spPr>
          <a:xfrm>
            <a:off x="9351389" y="804448"/>
            <a:ext cx="2454109" cy="36158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6F1B72DB-1F7A-4D1B-A13B-F5218661887A}"/>
              </a:ext>
            </a:extLst>
          </p:cNvPr>
          <p:cNvSpPr/>
          <p:nvPr/>
        </p:nvSpPr>
        <p:spPr>
          <a:xfrm>
            <a:off x="9846297" y="4648958"/>
            <a:ext cx="1819373" cy="1404594"/>
          </a:xfrm>
          <a:prstGeom prst="star5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3DA40C-1921-48B6-91BD-42C7C3409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6331" y="11378"/>
            <a:ext cx="609653" cy="7803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05841E8-5FE8-4302-BEE6-55EA834449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5984" y="96730"/>
            <a:ext cx="1298561" cy="60965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0BE9993-EA51-4492-877A-5617350ED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804" y="2442863"/>
            <a:ext cx="961851" cy="8226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F4CD0AD-FD5F-4B84-8DAE-E5EE4E5165B2}"/>
              </a:ext>
            </a:extLst>
          </p:cNvPr>
          <p:cNvSpPr txBox="1"/>
          <p:nvPr/>
        </p:nvSpPr>
        <p:spPr>
          <a:xfrm>
            <a:off x="354394" y="2813193"/>
            <a:ext cx="1973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Using your face to communicate character emotion and reactions.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2C4BC9-E61A-4EEF-8113-2A344B6678C3}"/>
              </a:ext>
            </a:extLst>
          </p:cNvPr>
          <p:cNvSpPr txBox="1"/>
          <p:nvPr/>
        </p:nvSpPr>
        <p:spPr>
          <a:xfrm>
            <a:off x="239730" y="3302378"/>
            <a:ext cx="2235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B050"/>
                </a:solidFill>
              </a:rPr>
              <a:t>Body Language</a:t>
            </a:r>
          </a:p>
          <a:p>
            <a:r>
              <a:rPr lang="en-US" sz="1200" dirty="0">
                <a:solidFill>
                  <a:srgbClr val="0070C0"/>
                </a:solidFill>
              </a:rPr>
              <a:t>The way that you sit or stand. To communicate emotions or meaning to an audience</a:t>
            </a:r>
            <a:r>
              <a:rPr lang="en-GB" sz="1200" dirty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396C10-16A8-4745-98C8-11CF5FB01C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8804" y="3487927"/>
            <a:ext cx="1046844" cy="56288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311743B-DDA9-4F56-B111-267114D942E4}"/>
              </a:ext>
            </a:extLst>
          </p:cNvPr>
          <p:cNvSpPr txBox="1"/>
          <p:nvPr/>
        </p:nvSpPr>
        <p:spPr>
          <a:xfrm>
            <a:off x="185792" y="4090364"/>
            <a:ext cx="25829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50"/>
                </a:solidFill>
              </a:rPr>
              <a:t>P</a:t>
            </a:r>
            <a:r>
              <a:rPr lang="en-GB" b="1" dirty="0" err="1">
                <a:solidFill>
                  <a:srgbClr val="00B050"/>
                </a:solidFill>
              </a:rPr>
              <a:t>roxemics</a:t>
            </a:r>
            <a:endParaRPr lang="en-GB" b="1" dirty="0">
              <a:solidFill>
                <a:srgbClr val="00B050"/>
              </a:solidFill>
            </a:endParaRPr>
          </a:p>
          <a:p>
            <a:r>
              <a:rPr lang="en-GB" sz="1200" dirty="0">
                <a:solidFill>
                  <a:srgbClr val="0070C0"/>
                </a:solidFill>
              </a:rPr>
              <a:t>Using space on stage to communicate meaning to an audience. </a:t>
            </a:r>
            <a:r>
              <a:rPr lang="en-GB" sz="1200" dirty="0" err="1">
                <a:solidFill>
                  <a:srgbClr val="0070C0"/>
                </a:solidFill>
              </a:rPr>
              <a:t>Eg</a:t>
            </a:r>
            <a:r>
              <a:rPr lang="en-GB" sz="1200" dirty="0">
                <a:solidFill>
                  <a:srgbClr val="0070C0"/>
                </a:solidFill>
              </a:rPr>
              <a:t>, standing close together can show a close relationship.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2C15DD-42BB-4FF4-BADE-B5D9D19B0EEA}"/>
              </a:ext>
            </a:extLst>
          </p:cNvPr>
          <p:cNvSpPr txBox="1"/>
          <p:nvPr/>
        </p:nvSpPr>
        <p:spPr>
          <a:xfrm>
            <a:off x="246533" y="4811139"/>
            <a:ext cx="2080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50"/>
                </a:solidFill>
              </a:rPr>
              <a:t>S</a:t>
            </a:r>
            <a:r>
              <a:rPr lang="en-GB" b="1" dirty="0" err="1">
                <a:solidFill>
                  <a:srgbClr val="00B050"/>
                </a:solidFill>
              </a:rPr>
              <a:t>taging</a:t>
            </a:r>
            <a:endParaRPr lang="en-GB" b="1" dirty="0">
              <a:solidFill>
                <a:srgbClr val="00B05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U</a:t>
            </a:r>
            <a:r>
              <a:rPr lang="en-GB" sz="1200" dirty="0">
                <a:solidFill>
                  <a:srgbClr val="0070C0"/>
                </a:solidFill>
              </a:rPr>
              <a:t>se of working stage areas to block a scene with clear view for the audience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DDD894C-F224-4E4B-8A40-1FF39B5C0AC2}"/>
              </a:ext>
            </a:extLst>
          </p:cNvPr>
          <p:cNvSpPr/>
          <p:nvPr/>
        </p:nvSpPr>
        <p:spPr>
          <a:xfrm>
            <a:off x="348792" y="6149313"/>
            <a:ext cx="11585541" cy="63597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00B050"/>
                </a:solidFill>
              </a:rPr>
              <a:t>Communication		Cooperation		Creativity		Confidence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23120C-5567-4011-9759-1C0558D6CCC9}"/>
              </a:ext>
            </a:extLst>
          </p:cNvPr>
          <p:cNvSpPr txBox="1"/>
          <p:nvPr/>
        </p:nvSpPr>
        <p:spPr>
          <a:xfrm>
            <a:off x="4055191" y="574871"/>
            <a:ext cx="49127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solidFill>
                  <a:srgbClr val="7030A0"/>
                </a:solidFill>
              </a:rPr>
              <a:t>Drama Techniques</a:t>
            </a:r>
          </a:p>
          <a:p>
            <a:r>
              <a:rPr lang="en-GB" sz="1600" b="1" dirty="0">
                <a:solidFill>
                  <a:srgbClr val="FF0000"/>
                </a:solidFill>
              </a:rPr>
              <a:t>Teacher in Role: </a:t>
            </a:r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The teacher performs in character to the class. </a:t>
            </a:r>
          </a:p>
          <a:p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GB" sz="1600" b="1" dirty="0" err="1">
                <a:solidFill>
                  <a:schemeClr val="accent2">
                    <a:lumMod val="75000"/>
                  </a:schemeClr>
                </a:solidFill>
              </a:rPr>
              <a:t>hought</a:t>
            </a:r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 Track: Revealing a characters inner thoughts aloud to the audience.</a:t>
            </a:r>
          </a:p>
          <a:p>
            <a:r>
              <a:rPr lang="en-GB" sz="1600" b="1" dirty="0">
                <a:solidFill>
                  <a:srgbClr val="FF0000"/>
                </a:solidFill>
              </a:rPr>
              <a:t>Pupil in Role: </a:t>
            </a:r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Pupil performs in role during a whole class improvisation session to respond to teacher in role. </a:t>
            </a:r>
          </a:p>
          <a:p>
            <a:r>
              <a:rPr lang="en-GB" sz="1600" b="1" dirty="0">
                <a:solidFill>
                  <a:srgbClr val="FF0000"/>
                </a:solidFill>
              </a:rPr>
              <a:t>Given Circumstances: </a:t>
            </a:r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What are the facts that we know about the scene or characters?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F</a:t>
            </a:r>
            <a:r>
              <a:rPr lang="en-GB" sz="1600" b="1" dirty="0">
                <a:solidFill>
                  <a:srgbClr val="FF0000"/>
                </a:solidFill>
              </a:rPr>
              <a:t>lash Back: </a:t>
            </a:r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Signalling to the audience that the performers are showing details of a past event/time.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346A24-FDA6-4902-896E-CC2254F940B3}"/>
              </a:ext>
            </a:extLst>
          </p:cNvPr>
          <p:cNvSpPr txBox="1"/>
          <p:nvPr/>
        </p:nvSpPr>
        <p:spPr>
          <a:xfrm>
            <a:off x="9329794" y="889799"/>
            <a:ext cx="247570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7030A0"/>
                </a:solidFill>
              </a:rPr>
              <a:t>Vocal Skills:</a:t>
            </a:r>
          </a:p>
          <a:p>
            <a:r>
              <a:rPr lang="en-GB" sz="1400" b="1" dirty="0">
                <a:solidFill>
                  <a:srgbClr val="FF0066"/>
                </a:solidFill>
              </a:rPr>
              <a:t>Projection: </a:t>
            </a:r>
          </a:p>
          <a:p>
            <a:r>
              <a:rPr lang="en-GB" sz="1400" dirty="0">
                <a:solidFill>
                  <a:srgbClr val="00B050"/>
                </a:solidFill>
              </a:rPr>
              <a:t>Ensuring your voice is loud and clear for the audience to hear.</a:t>
            </a:r>
          </a:p>
          <a:p>
            <a:r>
              <a:rPr lang="en-GB" sz="1400" b="1" dirty="0">
                <a:solidFill>
                  <a:srgbClr val="FF0066"/>
                </a:solidFill>
              </a:rPr>
              <a:t>Tone:</a:t>
            </a:r>
            <a:r>
              <a:rPr lang="en-GB" sz="1400" b="1" dirty="0">
                <a:solidFill>
                  <a:srgbClr val="00B050"/>
                </a:solidFill>
              </a:rPr>
              <a:t> </a:t>
            </a:r>
            <a:r>
              <a:rPr lang="en-GB" sz="1400" dirty="0">
                <a:solidFill>
                  <a:srgbClr val="00B050"/>
                </a:solidFill>
              </a:rPr>
              <a:t>Try to change the tone of voice to create a change in atmosphere.</a:t>
            </a:r>
            <a:r>
              <a:rPr lang="en-GB" sz="1400" b="1" dirty="0">
                <a:solidFill>
                  <a:srgbClr val="00B050"/>
                </a:solidFill>
              </a:rPr>
              <a:t> </a:t>
            </a:r>
          </a:p>
          <a:p>
            <a:r>
              <a:rPr lang="en-GB" sz="1400" b="1" dirty="0">
                <a:solidFill>
                  <a:srgbClr val="FF0066"/>
                </a:solidFill>
              </a:rPr>
              <a:t>Pace: </a:t>
            </a:r>
            <a:r>
              <a:rPr lang="en-GB" sz="1400" dirty="0">
                <a:solidFill>
                  <a:srgbClr val="00B050"/>
                </a:solidFill>
              </a:rPr>
              <a:t>The speed you deliver your dialogue</a:t>
            </a:r>
          </a:p>
          <a:p>
            <a:r>
              <a:rPr lang="en-GB" sz="1400" b="1" dirty="0">
                <a:solidFill>
                  <a:srgbClr val="FF0066"/>
                </a:solidFill>
              </a:rPr>
              <a:t>Pause: </a:t>
            </a:r>
            <a:r>
              <a:rPr lang="en-GB" sz="1400" dirty="0">
                <a:solidFill>
                  <a:srgbClr val="00B050"/>
                </a:solidFill>
              </a:rPr>
              <a:t>Moments of pause can create tension or intrigue. </a:t>
            </a:r>
          </a:p>
          <a:p>
            <a:r>
              <a:rPr lang="en-GB" sz="1400" b="1" dirty="0">
                <a:solidFill>
                  <a:srgbClr val="FF0066"/>
                </a:solidFill>
              </a:rPr>
              <a:t>Emphasis: </a:t>
            </a:r>
            <a:r>
              <a:rPr lang="en-GB" sz="1400" dirty="0">
                <a:solidFill>
                  <a:srgbClr val="00B050"/>
                </a:solidFill>
              </a:rPr>
              <a:t>Stress key words to communicate meaning to the audience or other performers on stage. </a:t>
            </a:r>
          </a:p>
          <a:p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93207F-EC28-4F00-BA11-4060C18F84CF}"/>
              </a:ext>
            </a:extLst>
          </p:cNvPr>
          <p:cNvSpPr txBox="1"/>
          <p:nvPr/>
        </p:nvSpPr>
        <p:spPr>
          <a:xfrm>
            <a:off x="4016752" y="3635974"/>
            <a:ext cx="533463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solidFill>
                  <a:srgbClr val="00B0F0"/>
                </a:solidFill>
              </a:rPr>
              <a:t>Dig Deeper Questions:</a:t>
            </a:r>
          </a:p>
          <a:p>
            <a:r>
              <a:rPr lang="en-US" sz="1400" b="1" u="sng" dirty="0"/>
              <a:t>Origin:</a:t>
            </a:r>
          </a:p>
          <a:p>
            <a:r>
              <a:rPr lang="en-US" sz="1400" dirty="0"/>
              <a:t>Where did the stories come from? </a:t>
            </a:r>
          </a:p>
          <a:p>
            <a:r>
              <a:rPr lang="en-US" sz="1400" dirty="0"/>
              <a:t>Who told them for the first time and to whom?</a:t>
            </a:r>
          </a:p>
          <a:p>
            <a:r>
              <a:rPr lang="en-US" sz="1400" b="1" u="sng" dirty="0"/>
              <a:t>Function: </a:t>
            </a:r>
          </a:p>
          <a:p>
            <a:r>
              <a:rPr lang="en-US" sz="1400" dirty="0"/>
              <a:t>What are the stories for?</a:t>
            </a:r>
          </a:p>
          <a:p>
            <a:r>
              <a:rPr lang="en-US" sz="1400" dirty="0"/>
              <a:t>Why do we tell them to each other?</a:t>
            </a:r>
          </a:p>
          <a:p>
            <a:r>
              <a:rPr lang="en-US" sz="1400" b="1" u="sng" dirty="0"/>
              <a:t>Meaning: </a:t>
            </a:r>
          </a:p>
          <a:p>
            <a:r>
              <a:rPr lang="en-US" sz="1400" dirty="0"/>
              <a:t>What do the stories tell us about ourselves or our society?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37D48A2-890F-43EB-B289-59C9CB1667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455" y="647066"/>
            <a:ext cx="3566722" cy="1358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8DD648-013B-4208-9301-A4B4610D8BD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15827" b="2496"/>
          <a:stretch/>
        </p:blipFill>
        <p:spPr>
          <a:xfrm>
            <a:off x="2291620" y="4841210"/>
            <a:ext cx="1118308" cy="77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50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9b9ecf4-9844-4154-ba07-76cd0c18d706" xsi:nil="true"/>
    <lcf76f155ced4ddcb4097134ff3c332f xmlns="3e8ff1e7-d962-4be6-a5e6-27e40b5ae87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8C63387AA9E444A0D2EAC450C876D1" ma:contentTypeVersion="12" ma:contentTypeDescription="Create a new document." ma:contentTypeScope="" ma:versionID="7e422f9a5db2d66aad09614758404ea1">
  <xsd:schema xmlns:xsd="http://www.w3.org/2001/XMLSchema" xmlns:xs="http://www.w3.org/2001/XMLSchema" xmlns:p="http://schemas.microsoft.com/office/2006/metadata/properties" xmlns:ns2="3e8ff1e7-d962-4be6-a5e6-27e40b5ae87a" xmlns:ns3="79b9ecf4-9844-4154-ba07-76cd0c18d706" targetNamespace="http://schemas.microsoft.com/office/2006/metadata/properties" ma:root="true" ma:fieldsID="3c6c2b7d15f896e5ab600c4fbf924f94" ns2:_="" ns3:_="">
    <xsd:import namespace="3e8ff1e7-d962-4be6-a5e6-27e40b5ae87a"/>
    <xsd:import namespace="79b9ecf4-9844-4154-ba07-76cd0c18d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ff1e7-d962-4be6-a5e6-27e40b5ae8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0e4cc82-d582-4c4e-ac72-484cad8dd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9ecf4-9844-4154-ba07-76cd0c18d70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67a606b-1488-4ec8-88a1-506b3545291c}" ma:internalName="TaxCatchAll" ma:showField="CatchAllData" ma:web="79b9ecf4-9844-4154-ba07-76cd0c18d7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71B342-4AF8-4FF7-AD91-10E613018C0D}">
  <ds:schemaRefs>
    <ds:schemaRef ds:uri="http://schemas.microsoft.com/office/2006/metadata/properties"/>
    <ds:schemaRef ds:uri="http://schemas.microsoft.com/office/infopath/2007/PartnerControls"/>
    <ds:schemaRef ds:uri="79b9ecf4-9844-4154-ba07-76cd0c18d706"/>
    <ds:schemaRef ds:uri="3e8ff1e7-d962-4be6-a5e6-27e40b5ae87a"/>
  </ds:schemaRefs>
</ds:datastoreItem>
</file>

<file path=customXml/itemProps2.xml><?xml version="1.0" encoding="utf-8"?>
<ds:datastoreItem xmlns:ds="http://schemas.openxmlformats.org/officeDocument/2006/customXml" ds:itemID="{C5AA5289-EA1A-407E-AE43-5DE2026AAF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0EA4E0-8D40-4212-9157-A865D614F9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8ff1e7-d962-4be6-a5e6-27e40b5ae87a"/>
    <ds:schemaRef ds:uri="79b9ecf4-9844-4154-ba07-76cd0c18d7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306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Year 8 Drama – Spring Term: Urban Legends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G Walker</dc:creator>
  <cp:lastModifiedBy>Miss A Breheny</cp:lastModifiedBy>
  <cp:revision>30</cp:revision>
  <cp:lastPrinted>2022-09-06T10:49:14Z</cp:lastPrinted>
  <dcterms:created xsi:type="dcterms:W3CDTF">2022-01-05T11:40:03Z</dcterms:created>
  <dcterms:modified xsi:type="dcterms:W3CDTF">2025-07-07T12:43:35Z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0x010100948C63387AA9E444A0D2EAC450C876D1</vt:lpwstr>
  </property>
  <property fmtid="{D5CDD505-2E9C-101B-9397-08002B2CF9AE}" pid="3" name="MediaServiceImageTags">
    <vt:lpwstr/>
  </property>
</Properties>
</file>