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DF142D-3F9D-286C-E83F-08EA0F1DE30B}" v="20" dt="2025-07-07T12:44:06.37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ss A Breheny" userId="S::abreheny@stmonicas.stoccat.org.uk::2cd13743-df44-4b7f-acc4-211a0dab2050" providerId="AD" clId="Web-{1CDF142D-3F9D-286C-E83F-08EA0F1DE30B}"/>
    <pc:docChg chg="modSld">
      <pc:chgData name="Miss A Breheny" userId="S::abreheny@stmonicas.stoccat.org.uk::2cd13743-df44-4b7f-acc4-211a0dab2050" providerId="AD" clId="Web-{1CDF142D-3F9D-286C-E83F-08EA0F1DE30B}" dt="2025-07-07T12:44:06.379" v="19" actId="20577"/>
      <pc:docMkLst>
        <pc:docMk/>
      </pc:docMkLst>
      <pc:sldChg chg="modSp">
        <pc:chgData name="Miss A Breheny" userId="S::abreheny@stmonicas.stoccat.org.uk::2cd13743-df44-4b7f-acc4-211a0dab2050" providerId="AD" clId="Web-{1CDF142D-3F9D-286C-E83F-08EA0F1DE30B}" dt="2025-07-07T12:44:06.379" v="19" actId="20577"/>
        <pc:sldMkLst>
          <pc:docMk/>
          <pc:sldMk cId="0" sldId="256"/>
        </pc:sldMkLst>
        <pc:spChg chg="mod">
          <ac:chgData name="Miss A Breheny" userId="S::abreheny@stmonicas.stoccat.org.uk::2cd13743-df44-4b7f-acc4-211a0dab2050" providerId="AD" clId="Web-{1CDF142D-3F9D-286C-E83F-08EA0F1DE30B}" dt="2025-07-07T12:44:06.379" v="19" actId="20577"/>
          <ac:spMkLst>
            <pc:docMk/>
            <pc:sldMk cId="0" sldId="256"/>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7/7/2025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3046"/>
          </a:xfrm>
          <a:prstGeom prst="rect">
            <a:avLst/>
          </a:prstGeom>
          <a:solidFill>
            <a:srgbClr val="660000"/>
          </a:solidFill>
          <a:ln>
            <a:noFill/>
          </a:ln>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defRPr sz="3200" b="1">
                <a:solidFill>
                  <a:srgbClr val="FFD700"/>
                </a:solidFill>
              </a:defRPr>
            </a:pPr>
            <a:r>
              <a:rPr sz="2400" dirty="0"/>
              <a:t>Year </a:t>
            </a:r>
            <a:r>
              <a:rPr lang="en-GB" sz="2400"/>
              <a:t>8 – Summer Term</a:t>
            </a:r>
            <a:r>
              <a:rPr lang="en-GB" sz="2400" dirty="0"/>
              <a:t> </a:t>
            </a:r>
            <a:r>
              <a:rPr sz="2400" dirty="0"/>
              <a:t>– Melodrama (Victorian Style)</a:t>
            </a:r>
          </a:p>
        </p:txBody>
      </p:sp>
      <p:sp>
        <p:nvSpPr>
          <p:cNvPr id="4" name="Rounded Rectangle 3"/>
          <p:cNvSpPr/>
          <p:nvPr/>
        </p:nvSpPr>
        <p:spPr>
          <a:xfrm>
            <a:off x="136282" y="3475420"/>
            <a:ext cx="8869679" cy="633046"/>
          </a:xfrm>
          <a:prstGeom prst="roundRect">
            <a:avLst/>
          </a:prstGeom>
          <a:solidFill>
            <a:srgbClr val="6B8E23"/>
          </a:solidFill>
          <a:ln>
            <a:solidFill>
              <a:srgbClr val="646464"/>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solidFill>
                  <a:srgbClr val="000000"/>
                </a:solidFill>
              </a:defRPr>
            </a:pPr>
            <a:r>
              <a:rPr dirty="0"/>
              <a:t>Stock Characters</a:t>
            </a:r>
          </a:p>
          <a:p>
            <a:pPr>
              <a:defRPr sz="1200"/>
            </a:pPr>
            <a:r>
              <a:rPr dirty="0"/>
              <a:t> Hero – noble, brave</a:t>
            </a:r>
            <a:r>
              <a:rPr lang="en-GB" dirty="0"/>
              <a:t>          </a:t>
            </a:r>
            <a:r>
              <a:rPr dirty="0"/>
              <a:t>Heroine – helpless, beautiful</a:t>
            </a:r>
            <a:r>
              <a:rPr lang="en-GB" dirty="0"/>
              <a:t>    </a:t>
            </a:r>
            <a:r>
              <a:rPr dirty="0"/>
              <a:t>Villain – powerful, evil</a:t>
            </a:r>
            <a:r>
              <a:rPr lang="en-GB" dirty="0"/>
              <a:t>      </a:t>
            </a:r>
            <a:r>
              <a:rPr dirty="0"/>
              <a:t>Comic Servant – loyal, funny</a:t>
            </a:r>
            <a:r>
              <a:rPr lang="en-GB" dirty="0"/>
              <a:t>   </a:t>
            </a:r>
            <a:r>
              <a:rPr dirty="0"/>
              <a:t>Aged Parent – poor, kind</a:t>
            </a:r>
          </a:p>
        </p:txBody>
      </p:sp>
      <p:sp>
        <p:nvSpPr>
          <p:cNvPr id="5" name="Rounded Rectangle 4"/>
          <p:cNvSpPr/>
          <p:nvPr/>
        </p:nvSpPr>
        <p:spPr>
          <a:xfrm>
            <a:off x="116058" y="4178696"/>
            <a:ext cx="4114800" cy="1222131"/>
          </a:xfrm>
          <a:prstGeom prst="roundRect">
            <a:avLst/>
          </a:prstGeom>
          <a:solidFill>
            <a:srgbClr val="4682B4"/>
          </a:solidFill>
          <a:ln>
            <a:solidFill>
              <a:srgbClr val="646464"/>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solidFill>
                  <a:srgbClr val="000000"/>
                </a:solidFill>
              </a:defRPr>
            </a:pPr>
            <a:r>
              <a:rPr dirty="0"/>
              <a:t>Performance Style</a:t>
            </a:r>
          </a:p>
          <a:p>
            <a:pPr>
              <a:defRPr sz="1200"/>
            </a:pPr>
            <a:r>
              <a:rPr dirty="0"/>
              <a:t>• Big gestures and facial expressions</a:t>
            </a:r>
            <a:br>
              <a:rPr dirty="0"/>
            </a:br>
            <a:r>
              <a:rPr dirty="0"/>
              <a:t>• Voice: exaggerated and projected</a:t>
            </a:r>
            <a:br>
              <a:rPr dirty="0"/>
            </a:br>
            <a:r>
              <a:rPr dirty="0"/>
              <a:t>• Movement: clear and </a:t>
            </a:r>
            <a:r>
              <a:rPr lang="en-GB" dirty="0"/>
              <a:t> very </a:t>
            </a:r>
            <a:r>
              <a:rPr dirty="0"/>
              <a:t>OTT</a:t>
            </a:r>
            <a:br>
              <a:rPr dirty="0"/>
            </a:br>
            <a:r>
              <a:rPr dirty="0"/>
              <a:t>• Silent movie influences: placards, mime, slapstick</a:t>
            </a:r>
          </a:p>
        </p:txBody>
      </p:sp>
      <p:sp>
        <p:nvSpPr>
          <p:cNvPr id="6" name="Rounded Rectangle 5"/>
          <p:cNvSpPr/>
          <p:nvPr/>
        </p:nvSpPr>
        <p:spPr>
          <a:xfrm>
            <a:off x="4477923" y="4180282"/>
            <a:ext cx="1699552" cy="1121481"/>
          </a:xfrm>
          <a:prstGeom prst="roundRect">
            <a:avLst/>
          </a:prstGeom>
          <a:solidFill>
            <a:srgbClr val="FFFDD0"/>
          </a:solidFill>
          <a:ln>
            <a:solidFill>
              <a:srgbClr val="646464"/>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solidFill>
                  <a:srgbClr val="000000"/>
                </a:solidFill>
              </a:defRPr>
            </a:pPr>
            <a:r>
              <a:rPr dirty="0"/>
              <a:t>Key Vocabulary</a:t>
            </a:r>
          </a:p>
          <a:p>
            <a:pPr>
              <a:defRPr sz="1200"/>
            </a:pPr>
            <a:r>
              <a:rPr dirty="0">
                <a:solidFill>
                  <a:schemeClr val="accent6">
                    <a:lumMod val="60000"/>
                    <a:lumOff val="40000"/>
                  </a:schemeClr>
                </a:solidFill>
              </a:rPr>
              <a:t>• Exaggeration</a:t>
            </a:r>
            <a:br>
              <a:rPr dirty="0">
                <a:solidFill>
                  <a:schemeClr val="accent6">
                    <a:lumMod val="60000"/>
                    <a:lumOff val="40000"/>
                  </a:schemeClr>
                </a:solidFill>
              </a:rPr>
            </a:br>
            <a:r>
              <a:rPr dirty="0">
                <a:solidFill>
                  <a:schemeClr val="accent6">
                    <a:lumMod val="60000"/>
                    <a:lumOff val="40000"/>
                  </a:schemeClr>
                </a:solidFill>
              </a:rPr>
              <a:t>• Stock Character</a:t>
            </a:r>
            <a:br>
              <a:rPr dirty="0">
                <a:solidFill>
                  <a:schemeClr val="accent6">
                    <a:lumMod val="60000"/>
                    <a:lumOff val="40000"/>
                  </a:schemeClr>
                </a:solidFill>
              </a:rPr>
            </a:br>
            <a:r>
              <a:rPr dirty="0">
                <a:solidFill>
                  <a:schemeClr val="accent6">
                    <a:lumMod val="60000"/>
                    <a:lumOff val="40000"/>
                  </a:schemeClr>
                </a:solidFill>
              </a:rPr>
              <a:t>• Cross-Cutting</a:t>
            </a:r>
            <a:br>
              <a:rPr dirty="0">
                <a:solidFill>
                  <a:schemeClr val="accent6">
                    <a:lumMod val="60000"/>
                    <a:lumOff val="40000"/>
                  </a:schemeClr>
                </a:solidFill>
              </a:rPr>
            </a:br>
            <a:r>
              <a:rPr dirty="0">
                <a:solidFill>
                  <a:schemeClr val="accent6">
                    <a:lumMod val="60000"/>
                    <a:lumOff val="40000"/>
                  </a:schemeClr>
                </a:solidFill>
              </a:rPr>
              <a:t>• Placards</a:t>
            </a:r>
            <a:br>
              <a:rPr dirty="0">
                <a:solidFill>
                  <a:schemeClr val="accent6">
                    <a:lumMod val="60000"/>
                    <a:lumOff val="40000"/>
                  </a:schemeClr>
                </a:solidFill>
              </a:rPr>
            </a:br>
            <a:r>
              <a:rPr dirty="0">
                <a:solidFill>
                  <a:schemeClr val="accent6">
                    <a:lumMod val="60000"/>
                    <a:lumOff val="40000"/>
                  </a:schemeClr>
                </a:solidFill>
              </a:rPr>
              <a:t>• Stereotype</a:t>
            </a:r>
          </a:p>
        </p:txBody>
      </p:sp>
      <p:sp>
        <p:nvSpPr>
          <p:cNvPr id="7" name="Rounded Rectangle 6"/>
          <p:cNvSpPr/>
          <p:nvPr/>
        </p:nvSpPr>
        <p:spPr>
          <a:xfrm>
            <a:off x="116058" y="5699548"/>
            <a:ext cx="4114800" cy="949569"/>
          </a:xfrm>
          <a:prstGeom prst="roundRect">
            <a:avLst/>
          </a:prstGeom>
          <a:solidFill>
            <a:srgbClr val="BA55D3"/>
          </a:solidFill>
          <a:ln>
            <a:solidFill>
              <a:srgbClr val="646464"/>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solidFill>
                  <a:srgbClr val="000000"/>
                </a:solidFill>
              </a:defRPr>
            </a:pPr>
            <a:r>
              <a:rPr dirty="0"/>
              <a:t>Key Questions</a:t>
            </a:r>
          </a:p>
          <a:p>
            <a:pPr>
              <a:defRPr sz="1200"/>
            </a:pPr>
            <a:r>
              <a:rPr dirty="0"/>
              <a:t>• What are the features of melodrama?</a:t>
            </a:r>
            <a:br>
              <a:rPr dirty="0"/>
            </a:br>
            <a:r>
              <a:rPr dirty="0"/>
              <a:t>• How can movement tell a story?</a:t>
            </a:r>
            <a:br>
              <a:rPr dirty="0"/>
            </a:br>
            <a:r>
              <a:rPr dirty="0"/>
              <a:t>• Why are silent films linked?</a:t>
            </a:r>
            <a:br>
              <a:rPr dirty="0"/>
            </a:br>
            <a:r>
              <a:rPr dirty="0"/>
              <a:t>• Why were stock characters effective?</a:t>
            </a:r>
          </a:p>
        </p:txBody>
      </p:sp>
      <p:sp>
        <p:nvSpPr>
          <p:cNvPr id="8" name="Rounded Rectangle 7"/>
          <p:cNvSpPr/>
          <p:nvPr/>
        </p:nvSpPr>
        <p:spPr>
          <a:xfrm>
            <a:off x="6446522" y="4180283"/>
            <a:ext cx="2581420" cy="1121480"/>
          </a:xfrm>
          <a:prstGeom prst="roundRect">
            <a:avLst/>
          </a:prstGeom>
          <a:solidFill>
            <a:srgbClr val="FFE4B5"/>
          </a:solidFill>
          <a:ln>
            <a:solidFill>
              <a:srgbClr val="646464"/>
            </a:solidFill>
          </a:ln>
        </p:spPr>
        <p:style>
          <a:lnRef idx="1">
            <a:schemeClr val="accent1"/>
          </a:lnRef>
          <a:fillRef idx="3">
            <a:schemeClr val="accent1"/>
          </a:fillRef>
          <a:effectRef idx="2">
            <a:schemeClr val="accent1"/>
          </a:effectRef>
          <a:fontRef idx="minor">
            <a:schemeClr val="lt1"/>
          </a:fontRef>
        </p:style>
        <p:txBody>
          <a:bodyPr rtlCol="0" anchor="ctr"/>
          <a:lstStyle/>
          <a:p>
            <a:pPr algn="ctr">
              <a:defRPr sz="1600" b="1">
                <a:solidFill>
                  <a:srgbClr val="000000"/>
                </a:solidFill>
              </a:defRPr>
            </a:pPr>
            <a:r>
              <a:rPr dirty="0"/>
              <a:t>Example Scenario</a:t>
            </a:r>
          </a:p>
          <a:p>
            <a:pPr>
              <a:defRPr sz="1200"/>
            </a:pPr>
            <a:r>
              <a:rPr dirty="0">
                <a:solidFill>
                  <a:schemeClr val="accent6">
                    <a:lumMod val="75000"/>
                  </a:schemeClr>
                </a:solidFill>
              </a:rPr>
              <a:t>• Damsel kidnapped by Villain</a:t>
            </a:r>
            <a:br>
              <a:rPr dirty="0">
                <a:solidFill>
                  <a:schemeClr val="accent6">
                    <a:lumMod val="75000"/>
                  </a:schemeClr>
                </a:solidFill>
              </a:rPr>
            </a:br>
            <a:r>
              <a:rPr dirty="0">
                <a:solidFill>
                  <a:schemeClr val="accent6">
                    <a:lumMod val="75000"/>
                  </a:schemeClr>
                </a:solidFill>
              </a:rPr>
              <a:t>• Hero arrives to fight and save her</a:t>
            </a:r>
            <a:br>
              <a:rPr dirty="0">
                <a:solidFill>
                  <a:schemeClr val="accent6">
                    <a:lumMod val="75000"/>
                  </a:schemeClr>
                </a:solidFill>
              </a:rPr>
            </a:br>
            <a:r>
              <a:rPr dirty="0">
                <a:solidFill>
                  <a:schemeClr val="accent6">
                    <a:lumMod val="75000"/>
                  </a:schemeClr>
                </a:solidFill>
              </a:rPr>
              <a:t>• Fight, reunion, proposal = big emotions!</a:t>
            </a:r>
          </a:p>
        </p:txBody>
      </p:sp>
      <p:sp>
        <p:nvSpPr>
          <p:cNvPr id="10" name="Rectangle: Rounded Corners 9">
            <a:extLst>
              <a:ext uri="{FF2B5EF4-FFF2-40B4-BE49-F238E27FC236}">
                <a16:creationId xmlns:a16="http://schemas.microsoft.com/office/drawing/2014/main" id="{F258DAF5-F766-42C0-ABE0-3C94F1CD71D8}"/>
              </a:ext>
            </a:extLst>
          </p:cNvPr>
          <p:cNvSpPr/>
          <p:nvPr/>
        </p:nvSpPr>
        <p:spPr>
          <a:xfrm>
            <a:off x="116058" y="1729647"/>
            <a:ext cx="8860887" cy="1675543"/>
          </a:xfrm>
          <a:prstGeom prst="round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alibri"/>
                <a:ea typeface="+mn-ea"/>
                <a:cs typeface="+mn-cs"/>
              </a:rPr>
              <a:t>Victorian Melodrama was a popular style of theatre in the 19th century, especially with working-class audiences. The word melodrama means "drama with music" because performances were often accompanied by live piano or orchestral music to heighten the emotion. These plays featured clear moral messages, exaggerated acting, and dramatic storylines where good always triumphed over evil. Audiences enjoyed the recognisable stock characters like the brave hero, innocent heroine, and evil villain. Because many audience members couldn’t read or write, melodrama relied on big gestures, strong facial expressions, and dramatic music to make the story easy to follow.</a:t>
            </a:r>
          </a:p>
        </p:txBody>
      </p:sp>
      <p:pic>
        <p:nvPicPr>
          <p:cNvPr id="11" name="Picture 10">
            <a:extLst>
              <a:ext uri="{FF2B5EF4-FFF2-40B4-BE49-F238E27FC236}">
                <a16:creationId xmlns:a16="http://schemas.microsoft.com/office/drawing/2014/main" id="{F522DB65-3C3F-4882-9572-B666EF9E267C}"/>
              </a:ext>
            </a:extLst>
          </p:cNvPr>
          <p:cNvPicPr>
            <a:picLocks noChangeAspect="1"/>
          </p:cNvPicPr>
          <p:nvPr/>
        </p:nvPicPr>
        <p:blipFill>
          <a:blip r:embed="rId2"/>
          <a:stretch>
            <a:fillRect/>
          </a:stretch>
        </p:blipFill>
        <p:spPr>
          <a:xfrm>
            <a:off x="4354830" y="5301763"/>
            <a:ext cx="4651131" cy="1579001"/>
          </a:xfrm>
          <a:prstGeom prst="rect">
            <a:avLst/>
          </a:prstGeom>
        </p:spPr>
      </p:pic>
      <p:pic>
        <p:nvPicPr>
          <p:cNvPr id="12" name="Picture 11">
            <a:extLst>
              <a:ext uri="{FF2B5EF4-FFF2-40B4-BE49-F238E27FC236}">
                <a16:creationId xmlns:a16="http://schemas.microsoft.com/office/drawing/2014/main" id="{93A4B2CA-E7DF-4189-AB73-5898D7BA87EA}"/>
              </a:ext>
            </a:extLst>
          </p:cNvPr>
          <p:cNvPicPr>
            <a:picLocks noChangeAspect="1"/>
          </p:cNvPicPr>
          <p:nvPr/>
        </p:nvPicPr>
        <p:blipFill>
          <a:blip r:embed="rId3"/>
          <a:stretch>
            <a:fillRect/>
          </a:stretch>
        </p:blipFill>
        <p:spPr>
          <a:xfrm>
            <a:off x="167055" y="671461"/>
            <a:ext cx="1899138" cy="105940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9b9ecf4-9844-4154-ba07-76cd0c18d706" xsi:nil="true"/>
    <lcf76f155ced4ddcb4097134ff3c332f xmlns="3e8ff1e7-d962-4be6-a5e6-27e40b5ae87a">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8C63387AA9E444A0D2EAC450C876D1" ma:contentTypeVersion="12" ma:contentTypeDescription="Create a new document." ma:contentTypeScope="" ma:versionID="7e422f9a5db2d66aad09614758404ea1">
  <xsd:schema xmlns:xsd="http://www.w3.org/2001/XMLSchema" xmlns:xs="http://www.w3.org/2001/XMLSchema" xmlns:p="http://schemas.microsoft.com/office/2006/metadata/properties" xmlns:ns2="3e8ff1e7-d962-4be6-a5e6-27e40b5ae87a" xmlns:ns3="79b9ecf4-9844-4154-ba07-76cd0c18d706" targetNamespace="http://schemas.microsoft.com/office/2006/metadata/properties" ma:root="true" ma:fieldsID="3c6c2b7d15f896e5ab600c4fbf924f94" ns2:_="" ns3:_="">
    <xsd:import namespace="3e8ff1e7-d962-4be6-a5e6-27e40b5ae87a"/>
    <xsd:import namespace="79b9ecf4-9844-4154-ba07-76cd0c18d706"/>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8ff1e7-d962-4be6-a5e6-27e40b5ae8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0e4cc82-d582-4c4e-ac72-484cad8dd2b0"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9b9ecf4-9844-4154-ba07-76cd0c18d706"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967a606b-1488-4ec8-88a1-506b3545291c}" ma:internalName="TaxCatchAll" ma:showField="CatchAllData" ma:web="79b9ecf4-9844-4154-ba07-76cd0c18d70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2D0244-F9C0-4233-B6E8-23A4A447EA20}">
  <ds:schemaRefs>
    <ds:schemaRef ds:uri="http://schemas.microsoft.com/office/2006/metadata/properties"/>
    <ds:schemaRef ds:uri="http://schemas.microsoft.com/office/infopath/2007/PartnerControls"/>
    <ds:schemaRef ds:uri="79b9ecf4-9844-4154-ba07-76cd0c18d706"/>
    <ds:schemaRef ds:uri="3e8ff1e7-d962-4be6-a5e6-27e40b5ae87a"/>
  </ds:schemaRefs>
</ds:datastoreItem>
</file>

<file path=customXml/itemProps2.xml><?xml version="1.0" encoding="utf-8"?>
<ds:datastoreItem xmlns:ds="http://schemas.openxmlformats.org/officeDocument/2006/customXml" ds:itemID="{B55D11E6-C4CC-48C0-900B-AC8D298BA8ED}">
  <ds:schemaRefs>
    <ds:schemaRef ds:uri="http://schemas.microsoft.com/sharepoint/v3/contenttype/forms"/>
  </ds:schemaRefs>
</ds:datastoreItem>
</file>

<file path=customXml/itemProps3.xml><?xml version="1.0" encoding="utf-8"?>
<ds:datastoreItem xmlns:ds="http://schemas.openxmlformats.org/officeDocument/2006/customXml" ds:itemID="{AD87A4FB-1E23-4F65-9144-048428B35C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8ff1e7-d962-4be6-a5e6-27e40b5ae87a"/>
    <ds:schemaRef ds:uri="79b9ecf4-9844-4154-ba07-76cd0c18d7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109</TotalTime>
  <Words>264</Words>
  <Application>Microsoft Office PowerPoint</Application>
  <PresentationFormat>On-screen Show (4:3)</PresentationFormat>
  <Paragraphs>12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Miss A Breheny</dc:creator>
  <cp:keywords/>
  <dc:description>generated using python-pptx</dc:description>
  <cp:lastModifiedBy>Miss A Breheny</cp:lastModifiedBy>
  <cp:revision>11</cp:revision>
  <dcterms:created xsi:type="dcterms:W3CDTF">2013-01-27T09:14:16Z</dcterms:created>
  <dcterms:modified xsi:type="dcterms:W3CDTF">2025-07-07T12:44:07Z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0x010100948C63387AA9E444A0D2EAC450C876D1</vt:lpwstr>
  </property>
  <property fmtid="{D5CDD505-2E9C-101B-9397-08002B2CF9AE}" pid="3" name="MediaServiceImageTags">
    <vt:lpwstr/>
  </property>
</Properties>
</file>