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5" r:id="rId3"/>
    <p:sldId id="274" r:id="rId4"/>
    <p:sldId id="277" r:id="rId5"/>
    <p:sldId id="278" r:id="rId6"/>
    <p:sldId id="27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ss K Bryant" userId="15ae6789-a016-4c5e-ab7b-572387480e2e" providerId="ADAL" clId="{47997BAE-EAAA-4CD2-A3D9-0AF6C9E1757E}"/>
    <pc:docChg chg="custSel addSld modSld">
      <pc:chgData name="Miss K Bryant" userId="15ae6789-a016-4c5e-ab7b-572387480e2e" providerId="ADAL" clId="{47997BAE-EAAA-4CD2-A3D9-0AF6C9E1757E}" dt="2026-01-28T16:24:30.390" v="97" actId="14100"/>
      <pc:docMkLst>
        <pc:docMk/>
      </pc:docMkLst>
      <pc:sldChg chg="delSp modSp add mod">
        <pc:chgData name="Miss K Bryant" userId="15ae6789-a016-4c5e-ab7b-572387480e2e" providerId="ADAL" clId="{47997BAE-EAAA-4CD2-A3D9-0AF6C9E1757E}" dt="2026-01-28T16:24:09.934" v="67" actId="20577"/>
        <pc:sldMkLst>
          <pc:docMk/>
          <pc:sldMk cId="925589363" sldId="278"/>
        </pc:sldMkLst>
        <pc:spChg chg="mod">
          <ac:chgData name="Miss K Bryant" userId="15ae6789-a016-4c5e-ab7b-572387480e2e" providerId="ADAL" clId="{47997BAE-EAAA-4CD2-A3D9-0AF6C9E1757E}" dt="2026-01-28T16:24:09.934" v="67" actId="20577"/>
          <ac:spMkLst>
            <pc:docMk/>
            <pc:sldMk cId="925589363" sldId="278"/>
            <ac:spMk id="2" creationId="{EAD1BB38-6DC9-49A5-8CD7-E236F7B40D78}"/>
          </ac:spMkLst>
        </pc:spChg>
        <pc:spChg chg="mod">
          <ac:chgData name="Miss K Bryant" userId="15ae6789-a016-4c5e-ab7b-572387480e2e" providerId="ADAL" clId="{47997BAE-EAAA-4CD2-A3D9-0AF6C9E1757E}" dt="2026-01-28T16:23:40.493" v="37" actId="1076"/>
          <ac:spMkLst>
            <pc:docMk/>
            <pc:sldMk cId="925589363" sldId="278"/>
            <ac:spMk id="4" creationId="{80C2101A-AEF0-E8AB-BA6F-B36626FC0E7A}"/>
          </ac:spMkLst>
        </pc:spChg>
        <pc:spChg chg="del">
          <ac:chgData name="Miss K Bryant" userId="15ae6789-a016-4c5e-ab7b-572387480e2e" providerId="ADAL" clId="{47997BAE-EAAA-4CD2-A3D9-0AF6C9E1757E}" dt="2026-01-28T16:23:28.027" v="21" actId="478"/>
          <ac:spMkLst>
            <pc:docMk/>
            <pc:sldMk cId="925589363" sldId="278"/>
            <ac:spMk id="26" creationId="{C0E9E1A8-C283-E06F-C9F3-7767BCC4969C}"/>
          </ac:spMkLst>
        </pc:spChg>
        <pc:spChg chg="del">
          <ac:chgData name="Miss K Bryant" userId="15ae6789-a016-4c5e-ab7b-572387480e2e" providerId="ADAL" clId="{47997BAE-EAAA-4CD2-A3D9-0AF6C9E1757E}" dt="2026-01-28T16:23:28.027" v="21" actId="478"/>
          <ac:spMkLst>
            <pc:docMk/>
            <pc:sldMk cId="925589363" sldId="278"/>
            <ac:spMk id="27" creationId="{9074A55F-B247-EC03-D392-7CBE5FBB5648}"/>
          </ac:spMkLst>
        </pc:spChg>
        <pc:spChg chg="del">
          <ac:chgData name="Miss K Bryant" userId="15ae6789-a016-4c5e-ab7b-572387480e2e" providerId="ADAL" clId="{47997BAE-EAAA-4CD2-A3D9-0AF6C9E1757E}" dt="2026-01-28T16:23:28.027" v="21" actId="478"/>
          <ac:spMkLst>
            <pc:docMk/>
            <pc:sldMk cId="925589363" sldId="278"/>
            <ac:spMk id="28" creationId="{DE65597A-82E8-9E1D-13AC-FEB1A6F55C27}"/>
          </ac:spMkLst>
        </pc:spChg>
        <pc:spChg chg="del">
          <ac:chgData name="Miss K Bryant" userId="15ae6789-a016-4c5e-ab7b-572387480e2e" providerId="ADAL" clId="{47997BAE-EAAA-4CD2-A3D9-0AF6C9E1757E}" dt="2026-01-28T16:23:28.027" v="21" actId="478"/>
          <ac:spMkLst>
            <pc:docMk/>
            <pc:sldMk cId="925589363" sldId="278"/>
            <ac:spMk id="29" creationId="{2E22A159-9B29-2FBE-BF19-8B0DD8B3DA3A}"/>
          </ac:spMkLst>
        </pc:spChg>
        <pc:spChg chg="del">
          <ac:chgData name="Miss K Bryant" userId="15ae6789-a016-4c5e-ab7b-572387480e2e" providerId="ADAL" clId="{47997BAE-EAAA-4CD2-A3D9-0AF6C9E1757E}" dt="2026-01-28T16:23:34.873" v="32" actId="478"/>
          <ac:spMkLst>
            <pc:docMk/>
            <pc:sldMk cId="925589363" sldId="278"/>
            <ac:spMk id="30" creationId="{DF87E998-A7F5-B283-71E0-429F44B39ED3}"/>
          </ac:spMkLst>
        </pc:spChg>
        <pc:spChg chg="del">
          <ac:chgData name="Miss K Bryant" userId="15ae6789-a016-4c5e-ab7b-572387480e2e" providerId="ADAL" clId="{47997BAE-EAAA-4CD2-A3D9-0AF6C9E1757E}" dt="2026-01-28T16:23:36.467" v="34" actId="478"/>
          <ac:spMkLst>
            <pc:docMk/>
            <pc:sldMk cId="925589363" sldId="278"/>
            <ac:spMk id="31" creationId="{A6253A24-B48D-E543-D08A-6529FCBA5A80}"/>
          </ac:spMkLst>
        </pc:spChg>
        <pc:spChg chg="del mod">
          <ac:chgData name="Miss K Bryant" userId="15ae6789-a016-4c5e-ab7b-572387480e2e" providerId="ADAL" clId="{47997BAE-EAAA-4CD2-A3D9-0AF6C9E1757E}" dt="2026-01-28T16:23:34.404" v="31" actId="478"/>
          <ac:spMkLst>
            <pc:docMk/>
            <pc:sldMk cId="925589363" sldId="278"/>
            <ac:spMk id="32" creationId="{DBADC515-F95A-9733-A8A4-9F9107C4EAAA}"/>
          </ac:spMkLst>
        </pc:spChg>
        <pc:spChg chg="del mod">
          <ac:chgData name="Miss K Bryant" userId="15ae6789-a016-4c5e-ab7b-572387480e2e" providerId="ADAL" clId="{47997BAE-EAAA-4CD2-A3D9-0AF6C9E1757E}" dt="2026-01-28T16:23:33.132" v="30" actId="478"/>
          <ac:spMkLst>
            <pc:docMk/>
            <pc:sldMk cId="925589363" sldId="278"/>
            <ac:spMk id="33" creationId="{157558EA-1280-A697-37BE-8F04541D7F2A}"/>
          </ac:spMkLst>
        </pc:spChg>
        <pc:spChg chg="del">
          <ac:chgData name="Miss K Bryant" userId="15ae6789-a016-4c5e-ab7b-572387480e2e" providerId="ADAL" clId="{47997BAE-EAAA-4CD2-A3D9-0AF6C9E1757E}" dt="2026-01-28T16:23:28.027" v="21" actId="478"/>
          <ac:spMkLst>
            <pc:docMk/>
            <pc:sldMk cId="925589363" sldId="278"/>
            <ac:spMk id="34" creationId="{33E762A1-A552-771A-2D37-28C16F598182}"/>
          </ac:spMkLst>
        </pc:spChg>
        <pc:spChg chg="del">
          <ac:chgData name="Miss K Bryant" userId="15ae6789-a016-4c5e-ab7b-572387480e2e" providerId="ADAL" clId="{47997BAE-EAAA-4CD2-A3D9-0AF6C9E1757E}" dt="2026-01-28T16:23:26.418" v="20" actId="478"/>
          <ac:spMkLst>
            <pc:docMk/>
            <pc:sldMk cId="925589363" sldId="278"/>
            <ac:spMk id="47" creationId="{CA82B2E4-935B-8D5E-BDB4-73FCEC3FF08F}"/>
          </ac:spMkLst>
        </pc:spChg>
        <pc:spChg chg="del">
          <ac:chgData name="Miss K Bryant" userId="15ae6789-a016-4c5e-ab7b-572387480e2e" providerId="ADAL" clId="{47997BAE-EAAA-4CD2-A3D9-0AF6C9E1757E}" dt="2026-01-28T16:23:25.804" v="19" actId="478"/>
          <ac:spMkLst>
            <pc:docMk/>
            <pc:sldMk cId="925589363" sldId="278"/>
            <ac:spMk id="58" creationId="{39E0215B-411E-020A-24E9-44E3F844BF05}"/>
          </ac:spMkLst>
        </pc:spChg>
        <pc:spChg chg="del">
          <ac:chgData name="Miss K Bryant" userId="15ae6789-a016-4c5e-ab7b-572387480e2e" providerId="ADAL" clId="{47997BAE-EAAA-4CD2-A3D9-0AF6C9E1757E}" dt="2026-01-28T16:23:22.945" v="16" actId="478"/>
          <ac:spMkLst>
            <pc:docMk/>
            <pc:sldMk cId="925589363" sldId="278"/>
            <ac:spMk id="2050" creationId="{93ED5FCB-DD18-976D-2802-3A6E79D2A676}"/>
          </ac:spMkLst>
        </pc:spChg>
        <pc:picChg chg="del">
          <ac:chgData name="Miss K Bryant" userId="15ae6789-a016-4c5e-ab7b-572387480e2e" providerId="ADAL" clId="{47997BAE-EAAA-4CD2-A3D9-0AF6C9E1757E}" dt="2026-01-28T16:23:30.447" v="24" actId="478"/>
          <ac:picMkLst>
            <pc:docMk/>
            <pc:sldMk cId="925589363" sldId="278"/>
            <ac:picMk id="13" creationId="{77FCC7F5-BD39-5E61-39AF-3EE2F3D178A1}"/>
          </ac:picMkLst>
        </pc:picChg>
        <pc:picChg chg="del">
          <ac:chgData name="Miss K Bryant" userId="15ae6789-a016-4c5e-ab7b-572387480e2e" providerId="ADAL" clId="{47997BAE-EAAA-4CD2-A3D9-0AF6C9E1757E}" dt="2026-01-28T16:23:30.775" v="25" actId="478"/>
          <ac:picMkLst>
            <pc:docMk/>
            <pc:sldMk cId="925589363" sldId="278"/>
            <ac:picMk id="16" creationId="{E4CD479B-5D23-E0AC-A0C3-E95A0F1856E2}"/>
          </ac:picMkLst>
        </pc:picChg>
        <pc:picChg chg="del">
          <ac:chgData name="Miss K Bryant" userId="15ae6789-a016-4c5e-ab7b-572387480e2e" providerId="ADAL" clId="{47997BAE-EAAA-4CD2-A3D9-0AF6C9E1757E}" dt="2026-01-28T16:23:31.142" v="26" actId="478"/>
          <ac:picMkLst>
            <pc:docMk/>
            <pc:sldMk cId="925589363" sldId="278"/>
            <ac:picMk id="17" creationId="{5FE9CA49-F194-7FF7-C061-A1E51F30AC78}"/>
          </ac:picMkLst>
        </pc:picChg>
        <pc:picChg chg="del">
          <ac:chgData name="Miss K Bryant" userId="15ae6789-a016-4c5e-ab7b-572387480e2e" providerId="ADAL" clId="{47997BAE-EAAA-4CD2-A3D9-0AF6C9E1757E}" dt="2026-01-28T16:23:28.946" v="22" actId="478"/>
          <ac:picMkLst>
            <pc:docMk/>
            <pc:sldMk cId="925589363" sldId="278"/>
            <ac:picMk id="19" creationId="{717CDA6A-2F86-2A8A-7246-64D58D551B67}"/>
          </ac:picMkLst>
        </pc:picChg>
        <pc:picChg chg="del">
          <ac:chgData name="Miss K Bryant" userId="15ae6789-a016-4c5e-ab7b-572387480e2e" providerId="ADAL" clId="{47997BAE-EAAA-4CD2-A3D9-0AF6C9E1757E}" dt="2026-01-28T16:23:28.027" v="21" actId="478"/>
          <ac:picMkLst>
            <pc:docMk/>
            <pc:sldMk cId="925589363" sldId="278"/>
            <ac:picMk id="22" creationId="{104136A3-122D-23F1-EB62-869138A63238}"/>
          </ac:picMkLst>
        </pc:picChg>
        <pc:picChg chg="del">
          <ac:chgData name="Miss K Bryant" userId="15ae6789-a016-4c5e-ab7b-572387480e2e" providerId="ADAL" clId="{47997BAE-EAAA-4CD2-A3D9-0AF6C9E1757E}" dt="2026-01-28T16:23:28.027" v="21" actId="478"/>
          <ac:picMkLst>
            <pc:docMk/>
            <pc:sldMk cId="925589363" sldId="278"/>
            <ac:picMk id="23" creationId="{F7288F0E-031E-442E-EDBA-8B77B8C384DC}"/>
          </ac:picMkLst>
        </pc:picChg>
        <pc:picChg chg="del">
          <ac:chgData name="Miss K Bryant" userId="15ae6789-a016-4c5e-ab7b-572387480e2e" providerId="ADAL" clId="{47997BAE-EAAA-4CD2-A3D9-0AF6C9E1757E}" dt="2026-01-28T16:23:31.632" v="27" actId="478"/>
          <ac:picMkLst>
            <pc:docMk/>
            <pc:sldMk cId="925589363" sldId="278"/>
            <ac:picMk id="24" creationId="{5E41B413-D203-A9C5-A64D-622FECCD718D}"/>
          </ac:picMkLst>
        </pc:picChg>
        <pc:picChg chg="del">
          <ac:chgData name="Miss K Bryant" userId="15ae6789-a016-4c5e-ab7b-572387480e2e" providerId="ADAL" clId="{47997BAE-EAAA-4CD2-A3D9-0AF6C9E1757E}" dt="2026-01-28T16:23:29.978" v="23" actId="478"/>
          <ac:picMkLst>
            <pc:docMk/>
            <pc:sldMk cId="925589363" sldId="278"/>
            <ac:picMk id="25" creationId="{3B3FE24F-C60A-C8F3-0175-7AA0068EB071}"/>
          </ac:picMkLst>
        </pc:picChg>
        <pc:picChg chg="del">
          <ac:chgData name="Miss K Bryant" userId="15ae6789-a016-4c5e-ab7b-572387480e2e" providerId="ADAL" clId="{47997BAE-EAAA-4CD2-A3D9-0AF6C9E1757E}" dt="2026-01-28T16:23:24.180" v="17" actId="478"/>
          <ac:picMkLst>
            <pc:docMk/>
            <pc:sldMk cId="925589363" sldId="278"/>
            <ac:picMk id="36" creationId="{3AB0F6C6-E430-0E1E-0C06-40D7676F5B5A}"/>
          </ac:picMkLst>
        </pc:picChg>
        <pc:picChg chg="del">
          <ac:chgData name="Miss K Bryant" userId="15ae6789-a016-4c5e-ab7b-572387480e2e" providerId="ADAL" clId="{47997BAE-EAAA-4CD2-A3D9-0AF6C9E1757E}" dt="2026-01-28T16:23:37.545" v="35" actId="478"/>
          <ac:picMkLst>
            <pc:docMk/>
            <pc:sldMk cId="925589363" sldId="278"/>
            <ac:picMk id="37" creationId="{9ACB9330-38E1-4A97-A2F2-41F7EAE7CEEA}"/>
          </ac:picMkLst>
        </pc:picChg>
        <pc:picChg chg="del">
          <ac:chgData name="Miss K Bryant" userId="15ae6789-a016-4c5e-ab7b-572387480e2e" providerId="ADAL" clId="{47997BAE-EAAA-4CD2-A3D9-0AF6C9E1757E}" dt="2026-01-28T16:23:38.178" v="36" actId="478"/>
          <ac:picMkLst>
            <pc:docMk/>
            <pc:sldMk cId="925589363" sldId="278"/>
            <ac:picMk id="38" creationId="{94D3AD7B-02E7-5073-EB75-481B452555DD}"/>
          </ac:picMkLst>
        </pc:picChg>
        <pc:picChg chg="del">
          <ac:chgData name="Miss K Bryant" userId="15ae6789-a016-4c5e-ab7b-572387480e2e" providerId="ADAL" clId="{47997BAE-EAAA-4CD2-A3D9-0AF6C9E1757E}" dt="2026-01-28T16:23:35.295" v="33" actId="478"/>
          <ac:picMkLst>
            <pc:docMk/>
            <pc:sldMk cId="925589363" sldId="278"/>
            <ac:picMk id="39" creationId="{3E886306-A857-C4F1-8448-5F364F636CD6}"/>
          </ac:picMkLst>
        </pc:picChg>
        <pc:picChg chg="del">
          <ac:chgData name="Miss K Bryant" userId="15ae6789-a016-4c5e-ab7b-572387480e2e" providerId="ADAL" clId="{47997BAE-EAAA-4CD2-A3D9-0AF6C9E1757E}" dt="2026-01-28T16:23:25.164" v="18" actId="478"/>
          <ac:picMkLst>
            <pc:docMk/>
            <pc:sldMk cId="925589363" sldId="278"/>
            <ac:picMk id="41" creationId="{BAFA5142-2637-3358-A594-2D5928D84291}"/>
          </ac:picMkLst>
        </pc:picChg>
      </pc:sldChg>
      <pc:sldChg chg="modSp add mod">
        <pc:chgData name="Miss K Bryant" userId="15ae6789-a016-4c5e-ab7b-572387480e2e" providerId="ADAL" clId="{47997BAE-EAAA-4CD2-A3D9-0AF6C9E1757E}" dt="2026-01-28T16:24:30.390" v="97" actId="14100"/>
        <pc:sldMkLst>
          <pc:docMk/>
          <pc:sldMk cId="2366606507" sldId="279"/>
        </pc:sldMkLst>
        <pc:spChg chg="mod">
          <ac:chgData name="Miss K Bryant" userId="15ae6789-a016-4c5e-ab7b-572387480e2e" providerId="ADAL" clId="{47997BAE-EAAA-4CD2-A3D9-0AF6C9E1757E}" dt="2026-01-28T16:24:30.390" v="97" actId="14100"/>
          <ac:spMkLst>
            <pc:docMk/>
            <pc:sldMk cId="2366606507" sldId="279"/>
            <ac:spMk id="2" creationId="{EAD1BB38-6DC9-49A5-8CD7-E236F7B40D7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DB5E6-29AA-44E0-ABFF-43420E23E3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642BE6-546D-40DF-8E46-51E12D34C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F32BF-E8EE-42F1-870D-EDE80395D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E40AC-4712-464F-A262-34A86387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92E95-CA82-4D97-B3EA-D43CDAA0B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2C26C-7BF3-434C-8E1B-1D788D33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C854A3-C43A-4726-8F68-CC866772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7C958-2FB0-4B2E-8612-DAA002053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F3C6F-7C89-4341-93C0-CA0CA5630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EC030-0E2B-421F-8590-33017437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5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C49032-4F17-4D55-B4C2-CE8A2A8539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64DB0-1183-41C9-8DC6-25C37690F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55E9B7-060D-4286-8105-5ADDDA9F3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00F6C-3F68-4BB0-8191-C3CEFB3D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CD887-F33D-45CB-8699-D622C63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00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64A3-A36C-4765-9808-56F0A916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F20CA-ECBD-4628-B5CE-9736EBE3F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097D8-2794-44E3-B0DE-B1864E26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84709-54F5-4E78-9F3F-2A493324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5DB1B-3235-44A8-87DF-8AC5EDA3D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68F7-2468-4F47-955C-3B48FF36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4DDEB-8DA6-4700-A236-4203662F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9E15-6DF8-401C-A4EB-4F4B79A5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142F6-B61F-46D9-AB25-BD7FED82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FF28E-0562-42C3-B2E8-54E79D20A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1ABF-95C5-4828-A8F3-2E5C7D67C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CD00-83A8-4A40-9F07-FBEC9D510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6AAC5-1406-478F-A7C1-BC3D7F302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E6F11-48A6-4CB4-A18A-785A1E44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F6948-4196-48DD-A71C-9F8FAB58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2C63-C6B2-44FF-BCFE-7F4886914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10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D0DC-2794-4BBF-993E-80EC93A6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5AF58-12F5-4D5D-98EC-FCF1DBCE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F5246-9C7E-4460-89D0-3A9FA2C73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410941-47B4-4818-8F48-35CC2DEAB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F0588E-4F0F-4E19-88EF-F7D2FBBEE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F8EDF3-2E17-4B00-B90C-A4563764B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7FEA83-FF1F-4C0A-9686-D1DDC5BE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289EE-68BC-4066-BFE7-55E976D2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6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4C32-C8AD-47B6-AC88-B19D751A8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C0616-0876-4D69-A355-A2F77E160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0ADAA5-627F-4997-9910-D6E4FF08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BD1E6-2B44-4847-849D-93C5F8CEE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3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B01D9-D239-4011-85D7-ABFA8CE7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B1470D-9EAD-476D-A49D-624CE950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32436-A8EA-481D-A1A1-10F7154F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4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F6DA9-743A-4A21-BFE9-D546F233D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96F18-3E58-49A9-A310-27608FC6D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133BBE-AAF4-4375-94C0-EF817CC0B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88622-38B6-494C-9795-8768192B5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FD300-6B55-4E71-B2C7-42742F97F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97A5B-CBB8-4B8C-9CB7-DBC08638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3F5E-5957-4495-A4BF-7550C230F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DD1D16-C567-46C3-96A4-1E571A65C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7E9826-91BD-4B1E-BC7C-68BCE5719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D4C499-228C-44C8-879B-A5B08E34E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70F6A-D28D-4677-B49C-3FCF9C7B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03BDD0-FE2D-42A8-AC52-FE6A8A8E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61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ED26BC-07FC-4CF0-A77A-53D55623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49520-4161-405D-9664-6DF7B1419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99958-428F-4AD4-A0DB-43ACB640C0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9540F-1370-4360-9547-1E0FCA310694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50941-EEAA-4A5C-AFEB-38F627B71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7D222-C5D2-4465-AE7D-63138AC52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4E50E-7428-4D0B-B46F-7A5486C3E9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6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25.png"/><Relationship Id="rId5" Type="http://schemas.openxmlformats.org/officeDocument/2006/relationships/image" Target="../media/image21.png"/><Relationship Id="rId15" Type="http://schemas.openxmlformats.org/officeDocument/2006/relationships/image" Target="../media/image28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.png"/><Relationship Id="rId9" Type="http://schemas.openxmlformats.org/officeDocument/2006/relationships/image" Target="../media/image34.jpeg"/><Relationship Id="rId1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6277233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8 Music: Music Tech Arrangement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E0215B-411E-020A-24E9-44E3F844BF05}"/>
              </a:ext>
            </a:extLst>
          </p:cNvPr>
          <p:cNvSpPr/>
          <p:nvPr/>
        </p:nvSpPr>
        <p:spPr>
          <a:xfrm>
            <a:off x="311319" y="749280"/>
            <a:ext cx="3922363" cy="2605987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SOUNDTRACK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 soundtracks is the complete collection of sounds used in a film. There are 3 main components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SOUND EFFECTS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every day sounds e.g. footsteps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MUSIC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adds drama, tension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DIALOGUE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speech spoken by the actors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CUE SHEET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an outline of the film used to help plan what music is needed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253A24-B48D-E543-D08A-6529FCBA5A80}"/>
              </a:ext>
            </a:extLst>
          </p:cNvPr>
          <p:cNvSpPr/>
          <p:nvPr/>
        </p:nvSpPr>
        <p:spPr>
          <a:xfrm>
            <a:off x="1951771" y="5482035"/>
            <a:ext cx="3103248" cy="780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Accidental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when you have to play a black note which is note part of the key</a:t>
            </a:r>
          </a:p>
        </p:txBody>
      </p:sp>
      <p:sp>
        <p:nvSpPr>
          <p:cNvPr id="2050" name="Rectangle: Rounded Corners 2049">
            <a:extLst>
              <a:ext uri="{FF2B5EF4-FFF2-40B4-BE49-F238E27FC236}">
                <a16:creationId xmlns:a16="http://schemas.microsoft.com/office/drawing/2014/main" id="{93ED5FCB-DD18-976D-2802-3A6E79D2A676}"/>
              </a:ext>
            </a:extLst>
          </p:cNvPr>
          <p:cNvSpPr/>
          <p:nvPr/>
        </p:nvSpPr>
        <p:spPr>
          <a:xfrm>
            <a:off x="6244463" y="4448705"/>
            <a:ext cx="5795888" cy="22046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CRITERIA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Using multiple themes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 – music and sound effects match action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Variety of instruments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Variety of texture – layers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 melody, chords and rhythms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Contrasting sections showing the themes used in different ways, to match the action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Mixing – editing the tempo, dynamics etc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Composing own original ideas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B75F7F5-5379-C674-5A19-1F23EBE3E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657" y="5063331"/>
            <a:ext cx="975015" cy="1378428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82B2E4-935B-8D5E-BDB4-73FCEC3FF08F}"/>
              </a:ext>
            </a:extLst>
          </p:cNvPr>
          <p:cNvSpPr/>
          <p:nvPr/>
        </p:nvSpPr>
        <p:spPr>
          <a:xfrm>
            <a:off x="4394602" y="1529832"/>
            <a:ext cx="3103248" cy="11910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LEITMOTIF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theme that represents a character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tune that is used throughout a film.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856E8E4-EDB7-C0F9-31AE-65C82B9D63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49" y="3384345"/>
            <a:ext cx="4159830" cy="19863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AA29B-39BC-7DC4-AAA5-0EF6E9702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94" y="5428820"/>
            <a:ext cx="1509586" cy="84914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C2101A-AEF0-E8AB-BA6F-B36626FC0E7A}"/>
              </a:ext>
            </a:extLst>
          </p:cNvPr>
          <p:cNvSpPr/>
          <p:nvPr/>
        </p:nvSpPr>
        <p:spPr>
          <a:xfrm>
            <a:off x="4499655" y="788738"/>
            <a:ext cx="2917315" cy="6437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Chord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group of 2 or more notes played together at the same time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A80AF1-81FB-9436-4BDC-04D18B916BEF}"/>
              </a:ext>
            </a:extLst>
          </p:cNvPr>
          <p:cNvGrpSpPr/>
          <p:nvPr/>
        </p:nvGrpSpPr>
        <p:grpSpPr>
          <a:xfrm>
            <a:off x="9854464" y="1299388"/>
            <a:ext cx="2226129" cy="2641662"/>
            <a:chOff x="9705275" y="722260"/>
            <a:chExt cx="2226129" cy="2641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C925F8B-FEB5-91BB-B09A-1DF0E19D68CB}"/>
                </a:ext>
              </a:extLst>
            </p:cNvPr>
            <p:cNvSpPr/>
            <p:nvPr/>
          </p:nvSpPr>
          <p:spPr>
            <a:xfrm>
              <a:off x="9705275" y="722260"/>
              <a:ext cx="2226129" cy="26416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Triad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+mn-cs"/>
                </a:rPr>
                <a:t>A group of 3 notes played together to make a chord. It uses notes 1, 3 and 5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AC42E7-86C1-9381-2410-B06812716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5791" t="8786" r="18722" b="16764"/>
            <a:stretch/>
          </p:blipFill>
          <p:spPr>
            <a:xfrm>
              <a:off x="10144629" y="1841756"/>
              <a:ext cx="1297649" cy="147525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DAAD8F0-ADD3-ED47-EEBF-6175AE4788D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38" t="34966" r="2875" b="31020"/>
          <a:stretch/>
        </p:blipFill>
        <p:spPr>
          <a:xfrm>
            <a:off x="6471117" y="1928597"/>
            <a:ext cx="763841" cy="255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DDBAB2-EF6C-9C34-DE2F-7C2884E48D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4825" y="2995941"/>
            <a:ext cx="2062281" cy="1199594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5F42F75-4E9E-F886-29A6-63671F375C69}"/>
              </a:ext>
            </a:extLst>
          </p:cNvPr>
          <p:cNvSpPr/>
          <p:nvPr/>
        </p:nvSpPr>
        <p:spPr>
          <a:xfrm>
            <a:off x="4394602" y="2954961"/>
            <a:ext cx="5001171" cy="13180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MELODY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tune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CHORDS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The harmony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RHYTHM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 drum beat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C3A9F6-909F-CC22-2242-099D4630B7DF}"/>
              </a:ext>
            </a:extLst>
          </p:cNvPr>
          <p:cNvCxnSpPr/>
          <p:nvPr/>
        </p:nvCxnSpPr>
        <p:spPr>
          <a:xfrm>
            <a:off x="6150672" y="3169696"/>
            <a:ext cx="828626" cy="46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0934E4B-CDD9-22AA-193B-681F62E04A41}"/>
              </a:ext>
            </a:extLst>
          </p:cNvPr>
          <p:cNvCxnSpPr>
            <a:cxnSpLocks/>
          </p:cNvCxnSpPr>
          <p:nvPr/>
        </p:nvCxnSpPr>
        <p:spPr>
          <a:xfrm>
            <a:off x="6471117" y="3450641"/>
            <a:ext cx="508181" cy="119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D9DBFA0-7B60-5419-9A22-B5E2E6FCEFB8}"/>
              </a:ext>
            </a:extLst>
          </p:cNvPr>
          <p:cNvCxnSpPr>
            <a:cxnSpLocks/>
          </p:cNvCxnSpPr>
          <p:nvPr/>
        </p:nvCxnSpPr>
        <p:spPr>
          <a:xfrm>
            <a:off x="6503476" y="3706841"/>
            <a:ext cx="508226" cy="229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A15677C-C6BC-A004-1682-E34CC7BD9BFA}"/>
              </a:ext>
            </a:extLst>
          </p:cNvPr>
          <p:cNvSpPr/>
          <p:nvPr/>
        </p:nvSpPr>
        <p:spPr>
          <a:xfrm>
            <a:off x="7571713" y="772863"/>
            <a:ext cx="2226129" cy="20650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Inversion: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the notes of a triad are re-arranged in a different order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8D78882-D12F-A0DB-940B-EC5C43D61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45023" y="1838092"/>
            <a:ext cx="1847850" cy="103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56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89287CD9-E41A-04CE-8F7B-B5420BA98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3" t="24486" r="20830"/>
          <a:stretch/>
        </p:blipFill>
        <p:spPr>
          <a:xfrm>
            <a:off x="10767842" y="2322244"/>
            <a:ext cx="1102611" cy="7716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6095899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8 Music: Keyboard Theme Tunes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E0E2FB-8CCB-D3E8-8CB1-486A017EC4E8}"/>
              </a:ext>
            </a:extLst>
          </p:cNvPr>
          <p:cNvSpPr/>
          <p:nvPr/>
        </p:nvSpPr>
        <p:spPr>
          <a:xfrm>
            <a:off x="8253164" y="2183405"/>
            <a:ext cx="3681170" cy="1026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Dotted Rhythms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Dots next </a:t>
            </a:r>
          </a:p>
          <a:p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the notes give a bouncy feel </a:t>
            </a:r>
          </a:p>
          <a:p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the rhythm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DEB1F3-B094-83A4-64F0-4634CE7DA633}"/>
              </a:ext>
            </a:extLst>
          </p:cNvPr>
          <p:cNvSpPr/>
          <p:nvPr/>
        </p:nvSpPr>
        <p:spPr>
          <a:xfrm>
            <a:off x="8463058" y="4112491"/>
            <a:ext cx="3261381" cy="7672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Pitch range</a:t>
            </a:r>
            <a:r>
              <a:rPr lang="en-GB" sz="1400" dirty="0">
                <a:solidFill>
                  <a:schemeClr val="tx1"/>
                </a:solidFill>
              </a:rPr>
              <a:t>: The distance between the highest and lowest notes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1E3E55-9CC2-FD42-72BB-32D4CCC0D2CE}"/>
              </a:ext>
            </a:extLst>
          </p:cNvPr>
          <p:cNvSpPr/>
          <p:nvPr/>
        </p:nvSpPr>
        <p:spPr>
          <a:xfrm>
            <a:off x="8179697" y="824458"/>
            <a:ext cx="3946544" cy="12008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200"/>
              </a:spcAft>
            </a:pPr>
            <a:r>
              <a:rPr lang="en-GB" b="1" u="sng" dirty="0">
                <a:solidFill>
                  <a:schemeClr val="tx1"/>
                </a:solidFill>
              </a:rPr>
              <a:t>Disjunct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Tunes where the notes jump and leap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en-GB" b="1" u="sng" dirty="0">
                <a:solidFill>
                  <a:schemeClr val="tx1"/>
                </a:solidFill>
              </a:rPr>
              <a:t>Conjunct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Tunes where the notes are smooth and next-door to each other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937A6AF-A430-9BB8-8EAE-9E049060301A}"/>
              </a:ext>
            </a:extLst>
          </p:cNvPr>
          <p:cNvSpPr/>
          <p:nvPr/>
        </p:nvSpPr>
        <p:spPr>
          <a:xfrm>
            <a:off x="8406308" y="3418930"/>
            <a:ext cx="3261382" cy="60515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Syncopation</a:t>
            </a:r>
            <a:r>
              <a:rPr lang="en-GB" sz="1400" dirty="0">
                <a:solidFill>
                  <a:schemeClr val="tx1"/>
                </a:solidFill>
              </a:rPr>
              <a:t>: Off beat, jazzy rhythms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253A24-B48D-E543-D08A-6529FCBA5A80}"/>
              </a:ext>
            </a:extLst>
          </p:cNvPr>
          <p:cNvSpPr/>
          <p:nvPr/>
        </p:nvSpPr>
        <p:spPr>
          <a:xfrm>
            <a:off x="1983434" y="5639602"/>
            <a:ext cx="3688398" cy="10365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Accidental</a:t>
            </a:r>
            <a:r>
              <a:rPr lang="en-GB" sz="1400" dirty="0">
                <a:solidFill>
                  <a:schemeClr val="tx1"/>
                </a:solidFill>
              </a:rPr>
              <a:t>: when you have to play a black note which is not part of the key</a:t>
            </a: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Ledger Line</a:t>
            </a:r>
            <a:r>
              <a:rPr lang="en-GB" sz="1400" dirty="0">
                <a:solidFill>
                  <a:schemeClr val="tx1"/>
                </a:solidFill>
              </a:rPr>
              <a:t>: when the notes go above or below the stave</a:t>
            </a:r>
          </a:p>
        </p:txBody>
      </p:sp>
      <p:sp>
        <p:nvSpPr>
          <p:cNvPr id="2048" name="Rectangle: Rounded Corners 2047">
            <a:extLst>
              <a:ext uri="{FF2B5EF4-FFF2-40B4-BE49-F238E27FC236}">
                <a16:creationId xmlns:a16="http://schemas.microsoft.com/office/drawing/2014/main" id="{8AA2E856-298C-B4A6-7D2D-12728E9AF124}"/>
              </a:ext>
            </a:extLst>
          </p:cNvPr>
          <p:cNvSpPr/>
          <p:nvPr/>
        </p:nvSpPr>
        <p:spPr>
          <a:xfrm>
            <a:off x="4416406" y="746083"/>
            <a:ext cx="3685619" cy="177667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Film Composers: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John Williams – Star Wars, Harry Potter etc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Hans Zimmer – Pirates of the Caribbean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John Barry – James Bond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Howard Shore – Lord of the Rings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</a:rPr>
              <a:t>Alan Menken – Beauty &amp; the Beast, Aladdin etc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BE8172EB-F1EB-1850-387B-BCCF047A75F6}"/>
              </a:ext>
            </a:extLst>
          </p:cNvPr>
          <p:cNvSpPr/>
          <p:nvPr/>
        </p:nvSpPr>
        <p:spPr>
          <a:xfrm>
            <a:off x="4437299" y="2608696"/>
            <a:ext cx="3664726" cy="10264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Triplet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Where you play 3 notes in the space of where you’d normally play 2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B75F7F5-5379-C674-5A19-1F23EBE3E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1707" y="5274936"/>
            <a:ext cx="975015" cy="137842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DB3E672-7A7B-00DB-DEA9-AA107C6F12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62" t="19193" r="16207" b="22872"/>
          <a:stretch/>
        </p:blipFill>
        <p:spPr>
          <a:xfrm>
            <a:off x="7055601" y="2982277"/>
            <a:ext cx="655202" cy="570547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82B2E4-935B-8D5E-BDB4-73FCEC3FF08F}"/>
              </a:ext>
            </a:extLst>
          </p:cNvPr>
          <p:cNvSpPr/>
          <p:nvPr/>
        </p:nvSpPr>
        <p:spPr>
          <a:xfrm>
            <a:off x="4301938" y="3760328"/>
            <a:ext cx="4019406" cy="12107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LEITMOTIF</a:t>
            </a:r>
            <a:r>
              <a:rPr lang="en-GB" sz="1400" dirty="0">
                <a:solidFill>
                  <a:schemeClr val="tx1"/>
                </a:solidFill>
              </a:rPr>
              <a:t>: A theme that represents a character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E856E8E4-EDB7-C0F9-31AE-65C82B9D6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958" y="3613824"/>
            <a:ext cx="4159830" cy="198631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B1AA29B-39BC-7DC4-AAA5-0EF6E9702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547" y="5804222"/>
            <a:ext cx="1509586" cy="84914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109B3EC-3AE8-4FAC-B410-54B7E1FC798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9426"/>
          <a:stretch/>
        </p:blipFill>
        <p:spPr>
          <a:xfrm>
            <a:off x="5875109" y="4234381"/>
            <a:ext cx="948696" cy="61358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A49890B-6ACA-1A36-29C9-1F4EA10B28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2843" y="4155209"/>
            <a:ext cx="795694" cy="767091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5D20FCF-23D6-26BE-6635-391300A37C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3703" y="4174071"/>
            <a:ext cx="782632" cy="7837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DE60C7-B771-65B2-D189-B2F0A6B9D1D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58366" y="5044460"/>
            <a:ext cx="2989595" cy="16687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0C443-3CBF-075E-3CF2-8EB36292AD9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3486" b="13750"/>
          <a:stretch>
            <a:fillRect/>
          </a:stretch>
        </p:blipFill>
        <p:spPr>
          <a:xfrm>
            <a:off x="9828527" y="4970324"/>
            <a:ext cx="2105807" cy="17428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0B9AB1-9A9D-ED84-61AD-3C468A033114}"/>
              </a:ext>
            </a:extLst>
          </p:cNvPr>
          <p:cNvSpPr txBox="1"/>
          <p:nvPr/>
        </p:nvSpPr>
        <p:spPr>
          <a:xfrm>
            <a:off x="481278" y="888479"/>
            <a:ext cx="3783989" cy="71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/>
              <a:t>Major chords </a:t>
            </a:r>
            <a:r>
              <a:rPr lang="en-US" sz="1400" dirty="0"/>
              <a:t>sound bright and happy. </a:t>
            </a:r>
            <a:r>
              <a:rPr lang="en-US" sz="1600" dirty="0"/>
              <a:t>😃</a:t>
            </a:r>
            <a:br>
              <a:rPr lang="en-US" sz="1600" dirty="0"/>
            </a:br>
            <a:r>
              <a:rPr lang="en-US" b="1" u="sng" dirty="0"/>
              <a:t>Minor chords</a:t>
            </a:r>
            <a:r>
              <a:rPr lang="en-US" dirty="0"/>
              <a:t> </a:t>
            </a:r>
            <a:r>
              <a:rPr lang="en-US" sz="1400" dirty="0"/>
              <a:t>sound sad and mournful</a:t>
            </a:r>
            <a:r>
              <a:rPr lang="en-US" sz="1600" dirty="0"/>
              <a:t>. ☹️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6F030-64C4-2EA4-7914-8852291A126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2079" y="1707591"/>
            <a:ext cx="2738341" cy="180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D302AB2-0EBE-B282-8A93-B5DCC3213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614" y="3635184"/>
            <a:ext cx="1478511" cy="1067445"/>
          </a:xfrm>
          <a:prstGeom prst="rect">
            <a:avLst/>
          </a:prstGeom>
          <a:solidFill>
            <a:srgbClr val="99FF33"/>
          </a:solidFill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27B7E62-88E3-72FF-6BA5-0FF16FF96816}"/>
              </a:ext>
            </a:extLst>
          </p:cNvPr>
          <p:cNvSpPr/>
          <p:nvPr/>
        </p:nvSpPr>
        <p:spPr>
          <a:xfrm>
            <a:off x="298400" y="3288661"/>
            <a:ext cx="3312547" cy="14139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Mickey Mousing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when the music </a:t>
            </a:r>
          </a:p>
          <a:p>
            <a:r>
              <a:rPr lang="en-GB" sz="1400" dirty="0">
                <a:solidFill>
                  <a:schemeClr val="tx1"/>
                </a:solidFill>
              </a:rPr>
              <a:t>fits precisely with a specific </a:t>
            </a:r>
          </a:p>
          <a:p>
            <a:r>
              <a:rPr lang="en-GB" sz="1400" dirty="0">
                <a:solidFill>
                  <a:schemeClr val="tx1"/>
                </a:solidFill>
              </a:rPr>
              <a:t>part of the action in a </a:t>
            </a:r>
          </a:p>
          <a:p>
            <a:r>
              <a:rPr lang="en-GB" sz="1400" dirty="0">
                <a:solidFill>
                  <a:schemeClr val="tx1"/>
                </a:solidFill>
              </a:rPr>
              <a:t>film e.g. cartoons)</a:t>
            </a:r>
            <a:endParaRPr lang="en-US" sz="1400" dirty="0">
              <a:solidFill>
                <a:schemeClr val="tx1"/>
              </a:solidFill>
            </a:endParaRPr>
          </a:p>
          <a:p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C955B2-3B5B-505F-D40F-79EAB4B157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36" t="22893" r="38699" b="18722"/>
          <a:stretch/>
        </p:blipFill>
        <p:spPr>
          <a:xfrm>
            <a:off x="4209906" y="2788739"/>
            <a:ext cx="360463" cy="445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99B55-6592-9097-3ECD-2A24BD457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21" b="36670"/>
          <a:stretch/>
        </p:blipFill>
        <p:spPr>
          <a:xfrm>
            <a:off x="2700633" y="1375135"/>
            <a:ext cx="1706839" cy="5681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9E0DA7-8A78-17FA-1D78-A78319DD3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949" y="1113724"/>
            <a:ext cx="1318009" cy="8180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122549"/>
            <a:ext cx="7727132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8 Music: Video Games Group Composition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F4BCD72-3143-4B83-B59B-EBEE83C7C658}"/>
              </a:ext>
            </a:extLst>
          </p:cNvPr>
          <p:cNvSpPr/>
          <p:nvPr/>
        </p:nvSpPr>
        <p:spPr>
          <a:xfrm>
            <a:off x="278586" y="709062"/>
            <a:ext cx="2095103" cy="12227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Pitch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highness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</a:t>
            </a:r>
            <a:r>
              <a:rPr lang="en-GB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lowness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a sound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FA34799-5E97-6DAF-992E-83A045C53001}"/>
              </a:ext>
            </a:extLst>
          </p:cNvPr>
          <p:cNvSpPr/>
          <p:nvPr/>
        </p:nvSpPr>
        <p:spPr>
          <a:xfrm>
            <a:off x="9461587" y="798938"/>
            <a:ext cx="2472747" cy="634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Texture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much sound we hear</a:t>
            </a:r>
            <a:endParaRPr lang="en-GB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1881B30-F63B-39F0-362B-5E226D5C292E}"/>
              </a:ext>
            </a:extLst>
          </p:cNvPr>
          <p:cNvSpPr/>
          <p:nvPr/>
        </p:nvSpPr>
        <p:spPr>
          <a:xfrm>
            <a:off x="2435627" y="706384"/>
            <a:ext cx="2239834" cy="1225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Tempo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speed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a sound or piece of music</a:t>
            </a:r>
          </a:p>
          <a:p>
            <a:pPr algn="ctr"/>
            <a:r>
              <a:rPr lang="en-GB" sz="1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Ritardando      Accelerando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5727197-82F7-84F5-F643-8AA60C286C60}"/>
              </a:ext>
            </a:extLst>
          </p:cNvPr>
          <p:cNvSpPr/>
          <p:nvPr/>
        </p:nvSpPr>
        <p:spPr>
          <a:xfrm>
            <a:off x="4770347" y="728369"/>
            <a:ext cx="2380272" cy="12289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Dynamics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volume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a sound or piece of music</a:t>
            </a:r>
          </a:p>
          <a:p>
            <a:pPr algn="ctr"/>
            <a:r>
              <a:rPr lang="en-GB" sz="12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Crescendo      Diminuendo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1D1136D-CEED-20C9-FF57-B78709A3FFCE}"/>
              </a:ext>
            </a:extLst>
          </p:cNvPr>
          <p:cNvSpPr/>
          <p:nvPr/>
        </p:nvSpPr>
        <p:spPr>
          <a:xfrm>
            <a:off x="7205466" y="763550"/>
            <a:ext cx="2106485" cy="669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Duration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14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length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of a sound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B96B37-D0D7-3993-C7A4-FF1EDAEF089D}"/>
              </a:ext>
            </a:extLst>
          </p:cNvPr>
          <p:cNvSpPr/>
          <p:nvPr/>
        </p:nvSpPr>
        <p:spPr>
          <a:xfrm>
            <a:off x="9518074" y="1525682"/>
            <a:ext cx="2555837" cy="6022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Timbre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 unique sound quality of different instruments </a:t>
            </a:r>
            <a:endParaRPr lang="en-GB" sz="16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en-GB" sz="1200" i="1" dirty="0">
              <a:solidFill>
                <a:schemeClr val="tx1"/>
              </a:solidFill>
            </a:endParaRPr>
          </a:p>
          <a:p>
            <a:pPr algn="ctr"/>
            <a:endParaRPr lang="en-GB" sz="1200" i="1" dirty="0">
              <a:solidFill>
                <a:schemeClr val="tx1"/>
              </a:solidFill>
            </a:endParaRPr>
          </a:p>
          <a:p>
            <a:pPr algn="ctr"/>
            <a:endParaRPr lang="en-GB" sz="1200" i="1" dirty="0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3C0F4CD-D5C7-1D2D-0638-CFCF3440A392}"/>
              </a:ext>
            </a:extLst>
          </p:cNvPr>
          <p:cNvSpPr/>
          <p:nvPr/>
        </p:nvSpPr>
        <p:spPr>
          <a:xfrm>
            <a:off x="298400" y="2004440"/>
            <a:ext cx="5888039" cy="12045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Articulation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individual notes or sounds are played</a:t>
            </a:r>
          </a:p>
          <a:p>
            <a:endParaRPr lang="en-GB" sz="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tabLst>
                <a:tab pos="2416175" algn="l"/>
              </a:tabLst>
            </a:pPr>
            <a:r>
              <a:rPr lang="en-GB" sz="1400" b="1" dirty="0">
                <a:solidFill>
                  <a:schemeClr val="tx1"/>
                </a:solidFill>
              </a:rPr>
              <a:t>LEGATO</a:t>
            </a:r>
            <a:r>
              <a:rPr lang="en-GB" sz="1400" dirty="0">
                <a:solidFill>
                  <a:schemeClr val="tx1"/>
                </a:solidFill>
              </a:rPr>
              <a:t> – playing notes in a long, smooth way shown by a SLUR.</a:t>
            </a:r>
          </a:p>
          <a:p>
            <a:pPr>
              <a:tabLst>
                <a:tab pos="2416175" algn="l"/>
              </a:tabLst>
            </a:pPr>
            <a:r>
              <a:rPr lang="en-GB" sz="1400" b="1" dirty="0">
                <a:solidFill>
                  <a:schemeClr val="tx1"/>
                </a:solidFill>
              </a:rPr>
              <a:t>STACCATO</a:t>
            </a:r>
            <a:r>
              <a:rPr lang="en-GB" sz="1400" dirty="0">
                <a:solidFill>
                  <a:schemeClr val="tx1"/>
                </a:solidFill>
              </a:rPr>
              <a:t> – playing notes in a short, detached, spiky way shown by a DOT.</a:t>
            </a:r>
          </a:p>
          <a:p>
            <a:pPr>
              <a:tabLst>
                <a:tab pos="2416175" algn="l"/>
              </a:tabLst>
            </a:pPr>
            <a:r>
              <a:rPr lang="en-GB" sz="1400" b="1" dirty="0">
                <a:solidFill>
                  <a:schemeClr val="tx1"/>
                </a:solidFill>
              </a:rPr>
              <a:t>ACCENT</a:t>
            </a:r>
            <a:r>
              <a:rPr lang="en-GB" sz="1400" dirty="0">
                <a:solidFill>
                  <a:schemeClr val="tx1"/>
                </a:solidFill>
              </a:rPr>
              <a:t> – playing a note with a sudden emphasis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3D64F66-64B8-6D7F-2254-8791875A082A}"/>
              </a:ext>
            </a:extLst>
          </p:cNvPr>
          <p:cNvSpPr/>
          <p:nvPr/>
        </p:nvSpPr>
        <p:spPr>
          <a:xfrm>
            <a:off x="7205466" y="1518757"/>
            <a:ext cx="2217721" cy="664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Silence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opposite or absence of sound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51" name="Picture 2050">
            <a:extLst>
              <a:ext uri="{FF2B5EF4-FFF2-40B4-BE49-F238E27FC236}">
                <a16:creationId xmlns:a16="http://schemas.microsoft.com/office/drawing/2014/main" id="{AFF79677-DAEA-5979-0C96-BC4788C256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35" y="2076530"/>
            <a:ext cx="735142" cy="539104"/>
          </a:xfrm>
          <a:prstGeom prst="rect">
            <a:avLst/>
          </a:prstGeom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7116A1FA-679C-EA07-4CF2-AF401C0560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8852" y="2385163"/>
            <a:ext cx="289668" cy="539104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9205E247-D656-1856-BE01-4161F6E03108}"/>
              </a:ext>
            </a:extLst>
          </p:cNvPr>
          <p:cNvSpPr/>
          <p:nvPr/>
        </p:nvSpPr>
        <p:spPr>
          <a:xfrm>
            <a:off x="6273766" y="2257746"/>
            <a:ext cx="2139516" cy="10380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Structure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How a piece of music is organised into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different sections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 parts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E0215B-411E-020A-24E9-44E3F844BF05}"/>
              </a:ext>
            </a:extLst>
          </p:cNvPr>
          <p:cNvSpPr/>
          <p:nvPr/>
        </p:nvSpPr>
        <p:spPr>
          <a:xfrm>
            <a:off x="3769360" y="3930548"/>
            <a:ext cx="4467883" cy="2804903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Computer games use music to represent the characters and set the mood.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</a:rPr>
              <a:t>Character Theme </a:t>
            </a:r>
            <a:r>
              <a:rPr lang="en-GB" sz="1500" dirty="0">
                <a:solidFill>
                  <a:schemeClr val="tx1"/>
                </a:solidFill>
              </a:rPr>
              <a:t>– a tune to represent each character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</a:rPr>
              <a:t>Ground Theme </a:t>
            </a:r>
            <a:r>
              <a:rPr lang="en-GB" sz="1500" dirty="0">
                <a:solidFill>
                  <a:schemeClr val="tx1"/>
                </a:solidFill>
              </a:rPr>
              <a:t>– music that repeats during the titles and menus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</a:rPr>
              <a:t>Decision Motif </a:t>
            </a:r>
            <a:r>
              <a:rPr lang="en-GB" sz="1500" dirty="0">
                <a:solidFill>
                  <a:schemeClr val="tx1"/>
                </a:solidFill>
              </a:rPr>
              <a:t>– music when a character needs to make a choice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</a:rPr>
              <a:t>Cue</a:t>
            </a:r>
            <a:r>
              <a:rPr lang="en-GB" sz="1500" dirty="0">
                <a:solidFill>
                  <a:schemeClr val="tx1"/>
                </a:solidFill>
              </a:rPr>
              <a:t> – when the music lets you know something is about to happen</a:t>
            </a:r>
          </a:p>
          <a:p>
            <a:pPr algn="ctr"/>
            <a:r>
              <a:rPr lang="en-GB" sz="1500" b="1" dirty="0">
                <a:solidFill>
                  <a:schemeClr val="tx1"/>
                </a:solidFill>
              </a:rPr>
              <a:t>Sound Effect </a:t>
            </a:r>
            <a:r>
              <a:rPr lang="en-GB" sz="1500" dirty="0">
                <a:solidFill>
                  <a:schemeClr val="tx1"/>
                </a:solidFill>
              </a:rPr>
              <a:t>– realistic sound to match the action</a:t>
            </a:r>
            <a:endParaRPr lang="en-US" sz="15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E21CD0-4500-68B2-1AB2-051E112F5F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23" t="34498" r="5123" b="36902"/>
          <a:stretch/>
        </p:blipFill>
        <p:spPr>
          <a:xfrm>
            <a:off x="4905233" y="1538466"/>
            <a:ext cx="2196139" cy="306152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33C637-4C93-752B-A829-26C4FFE54F96}"/>
              </a:ext>
            </a:extLst>
          </p:cNvPr>
          <p:cNvSpPr/>
          <p:nvPr/>
        </p:nvSpPr>
        <p:spPr>
          <a:xfrm>
            <a:off x="282299" y="4782743"/>
            <a:ext cx="3328648" cy="17766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Foley Artist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a person </a:t>
            </a:r>
          </a:p>
          <a:p>
            <a:r>
              <a:rPr lang="en-GB" sz="1400" dirty="0">
                <a:solidFill>
                  <a:schemeClr val="tx1"/>
                </a:solidFill>
              </a:rPr>
              <a:t>who re-creates sounds </a:t>
            </a:r>
          </a:p>
          <a:p>
            <a:r>
              <a:rPr lang="en-GB" sz="1400" dirty="0">
                <a:solidFill>
                  <a:schemeClr val="tx1"/>
                </a:solidFill>
              </a:rPr>
              <a:t>for film, video, and other </a:t>
            </a:r>
          </a:p>
          <a:p>
            <a:r>
              <a:rPr lang="en-GB" sz="1400" dirty="0">
                <a:solidFill>
                  <a:schemeClr val="tx1"/>
                </a:solidFill>
              </a:rPr>
              <a:t>media in post-production </a:t>
            </a:r>
          </a:p>
          <a:p>
            <a:r>
              <a:rPr lang="en-GB" sz="1400" dirty="0">
                <a:solidFill>
                  <a:schemeClr val="tx1"/>
                </a:solidFill>
              </a:rPr>
              <a:t>to enhance audio quality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28E7B6-8C25-3B7B-1BC0-D075E6E6557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2637" t="5154" r="23565" b="4193"/>
          <a:stretch/>
        </p:blipFill>
        <p:spPr>
          <a:xfrm>
            <a:off x="2365371" y="4849818"/>
            <a:ext cx="1069754" cy="163536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EE0E2FB-8CCB-D3E8-8CB1-486A017EC4E8}"/>
              </a:ext>
            </a:extLst>
          </p:cNvPr>
          <p:cNvSpPr/>
          <p:nvPr/>
        </p:nvSpPr>
        <p:spPr>
          <a:xfrm>
            <a:off x="3769360" y="3394747"/>
            <a:ext cx="2447908" cy="4573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Drone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long, low held note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6DEB1F3-B094-83A4-64F0-4634CE7DA633}"/>
              </a:ext>
            </a:extLst>
          </p:cNvPr>
          <p:cNvSpPr/>
          <p:nvPr/>
        </p:nvSpPr>
        <p:spPr>
          <a:xfrm>
            <a:off x="6311101" y="3423545"/>
            <a:ext cx="2570053" cy="4011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Ostinato</a:t>
            </a:r>
            <a:r>
              <a:rPr lang="en-GB" sz="1400" dirty="0">
                <a:solidFill>
                  <a:schemeClr val="tx1"/>
                </a:solidFill>
              </a:rPr>
              <a:t>: A repeated pattern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1E3E55-9CC2-FD42-72BB-32D4CCC0D2CE}"/>
              </a:ext>
            </a:extLst>
          </p:cNvPr>
          <p:cNvSpPr/>
          <p:nvPr/>
        </p:nvSpPr>
        <p:spPr>
          <a:xfrm>
            <a:off x="8951746" y="3106876"/>
            <a:ext cx="3063753" cy="695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Dissonant</a:t>
            </a:r>
            <a:r>
              <a:rPr lang="en-GB" sz="1400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Notes that clash and sound  horrible together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43E13FD-D9F6-20D1-EC26-20DD880DF04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1173" r="26288"/>
          <a:stretch/>
        </p:blipFill>
        <p:spPr>
          <a:xfrm>
            <a:off x="10818142" y="2333913"/>
            <a:ext cx="890830" cy="61726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253A24-B48D-E543-D08A-6529FCBA5A80}"/>
              </a:ext>
            </a:extLst>
          </p:cNvPr>
          <p:cNvSpPr/>
          <p:nvPr/>
        </p:nvSpPr>
        <p:spPr>
          <a:xfrm>
            <a:off x="8599042" y="2306834"/>
            <a:ext cx="3335292" cy="6643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Chromatic</a:t>
            </a:r>
            <a:r>
              <a:rPr lang="en-GB" sz="1400" dirty="0">
                <a:solidFill>
                  <a:schemeClr val="tx1"/>
                </a:solidFill>
              </a:rPr>
              <a:t>: When notes </a:t>
            </a:r>
          </a:p>
          <a:p>
            <a:r>
              <a:rPr lang="en-GB" sz="1400" dirty="0">
                <a:solidFill>
                  <a:schemeClr val="tx1"/>
                </a:solidFill>
              </a:rPr>
              <a:t>move in semitones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49" name="Rectangle: Rounded Corners 2048">
            <a:extLst>
              <a:ext uri="{FF2B5EF4-FFF2-40B4-BE49-F238E27FC236}">
                <a16:creationId xmlns:a16="http://schemas.microsoft.com/office/drawing/2014/main" id="{BE8172EB-F1EB-1850-387B-BCCF047A75F6}"/>
              </a:ext>
            </a:extLst>
          </p:cNvPr>
          <p:cNvSpPr/>
          <p:nvPr/>
        </p:nvSpPr>
        <p:spPr>
          <a:xfrm>
            <a:off x="8308306" y="3930548"/>
            <a:ext cx="2083470" cy="7175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MAJOR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Sounds happy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b="1" u="sng" dirty="0">
                <a:solidFill>
                  <a:schemeClr val="tx1"/>
                </a:solidFill>
              </a:rPr>
              <a:t>MINOR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Sounds sad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F123BD-3453-8441-9B90-AD32C1FEEA11}"/>
              </a:ext>
            </a:extLst>
          </p:cNvPr>
          <p:cNvSpPr/>
          <p:nvPr/>
        </p:nvSpPr>
        <p:spPr>
          <a:xfrm>
            <a:off x="10462839" y="3915788"/>
            <a:ext cx="1646830" cy="6801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Disjunct</a:t>
            </a:r>
            <a:r>
              <a:rPr lang="en-GB" dirty="0">
                <a:solidFill>
                  <a:schemeClr val="tx1"/>
                </a:solidFill>
              </a:rPr>
              <a:t>: </a:t>
            </a:r>
          </a:p>
          <a:p>
            <a:r>
              <a:rPr lang="en-GB" sz="1400" dirty="0">
                <a:solidFill>
                  <a:schemeClr val="tx1"/>
                </a:solidFill>
              </a:rPr>
              <a:t>leaps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145FCA7-9E0E-18D4-5F91-3F26BA3A48C2}"/>
              </a:ext>
            </a:extLst>
          </p:cNvPr>
          <p:cNvSpPr/>
          <p:nvPr/>
        </p:nvSpPr>
        <p:spPr>
          <a:xfrm>
            <a:off x="8444943" y="5456011"/>
            <a:ext cx="3664726" cy="11034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b="1" u="sng" dirty="0">
                <a:solidFill>
                  <a:schemeClr val="tx1"/>
                </a:solidFill>
              </a:rPr>
              <a:t>Triplet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sz="1400" dirty="0">
                <a:solidFill>
                  <a:schemeClr val="tx1"/>
                </a:solidFill>
              </a:rPr>
              <a:t>Where you play 3 notes in the space of where you’d normally play 2</a:t>
            </a:r>
          </a:p>
          <a:p>
            <a:endParaRPr lang="en-GB" sz="1400" dirty="0">
              <a:solidFill>
                <a:schemeClr val="tx1"/>
              </a:solidFill>
            </a:endParaRPr>
          </a:p>
          <a:p>
            <a:r>
              <a:rPr lang="en-GB" b="1" u="sng" dirty="0">
                <a:solidFill>
                  <a:schemeClr val="tx1"/>
                </a:solidFill>
              </a:rPr>
              <a:t>Syncopation</a:t>
            </a:r>
            <a:r>
              <a:rPr lang="en-GB" sz="1400" dirty="0">
                <a:solidFill>
                  <a:schemeClr val="tx1"/>
                </a:solidFill>
              </a:rPr>
              <a:t>: Jazzy, off beat rhythms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185E1F-219D-D717-E4C5-85808CD46B8C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7262" t="19193" r="16207" b="22872"/>
          <a:stretch/>
        </p:blipFill>
        <p:spPr>
          <a:xfrm>
            <a:off x="11115394" y="5800620"/>
            <a:ext cx="593578" cy="51688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45E6EAB-3C5C-8F08-C994-97C72EAA605E}"/>
              </a:ext>
            </a:extLst>
          </p:cNvPr>
          <p:cNvSpPr/>
          <p:nvPr/>
        </p:nvSpPr>
        <p:spPr>
          <a:xfrm>
            <a:off x="8352852" y="4728483"/>
            <a:ext cx="3742368" cy="5949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u="sng" dirty="0">
                <a:solidFill>
                  <a:schemeClr val="tx1"/>
                </a:solidFill>
              </a:rPr>
              <a:t>Melody &amp; Accompaniment: </a:t>
            </a:r>
            <a:r>
              <a:rPr lang="en-GB" sz="1400" dirty="0">
                <a:solidFill>
                  <a:schemeClr val="tx1"/>
                </a:solidFill>
              </a:rPr>
              <a:t>when a tune is played with backing music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7DC8AE9-48BC-50F1-78F4-160234845AD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18350" y="4026426"/>
            <a:ext cx="415984" cy="42386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192B1D-39F1-A423-6035-D8DCDE802E4C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0156" t="9651" r="24217" b="5138"/>
          <a:stretch>
            <a:fillRect/>
          </a:stretch>
        </p:blipFill>
        <p:spPr>
          <a:xfrm>
            <a:off x="7870087" y="19775"/>
            <a:ext cx="436016" cy="71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50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4D3AD7B-02E7-5073-EB75-481B452555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369"/>
          <a:stretch>
            <a:fillRect/>
          </a:stretch>
        </p:blipFill>
        <p:spPr>
          <a:xfrm>
            <a:off x="9447172" y="4479161"/>
            <a:ext cx="305785" cy="8347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122549"/>
            <a:ext cx="6584132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8 Music: Samba Group Performance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9E0215B-411E-020A-24E9-44E3F844BF05}"/>
              </a:ext>
            </a:extLst>
          </p:cNvPr>
          <p:cNvSpPr/>
          <p:nvPr/>
        </p:nvSpPr>
        <p:spPr>
          <a:xfrm>
            <a:off x="209347" y="822387"/>
            <a:ext cx="3922363" cy="2605987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FEATURES OF SAMBA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Brazilian Carnival Music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Loud, fast &amp; energetic, to dance to (in fancy costumes)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Lots of drums </a:t>
            </a:r>
          </a:p>
          <a:p>
            <a:r>
              <a:rPr lang="en-US" sz="1600" dirty="0">
                <a:solidFill>
                  <a:schemeClr val="tx1"/>
                </a:solidFill>
              </a:rPr>
              <a:t>      (percussion) and whistles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Call &amp;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Syncopation and Polyrhythms (complex rhythms)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6253A24-B48D-E543-D08A-6529FCBA5A80}"/>
              </a:ext>
            </a:extLst>
          </p:cNvPr>
          <p:cNvSpPr/>
          <p:nvPr/>
        </p:nvSpPr>
        <p:spPr>
          <a:xfrm>
            <a:off x="7362902" y="5623226"/>
            <a:ext cx="2543334" cy="7803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Crescendo: </a:t>
            </a:r>
            <a:r>
              <a:rPr lang="en-GB" sz="1600" dirty="0">
                <a:solidFill>
                  <a:schemeClr val="tx1"/>
                </a:solidFill>
              </a:rPr>
              <a:t>Getting louder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50" name="Rectangle: Rounded Corners 2049">
            <a:extLst>
              <a:ext uri="{FF2B5EF4-FFF2-40B4-BE49-F238E27FC236}">
                <a16:creationId xmlns:a16="http://schemas.microsoft.com/office/drawing/2014/main" id="{93ED5FCB-DD18-976D-2802-3A6E79D2A676}"/>
              </a:ext>
            </a:extLst>
          </p:cNvPr>
          <p:cNvSpPr/>
          <p:nvPr/>
        </p:nvSpPr>
        <p:spPr>
          <a:xfrm>
            <a:off x="154796" y="3678373"/>
            <a:ext cx="7128982" cy="305707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Polyrhythm</a:t>
            </a:r>
            <a:r>
              <a:rPr lang="en-GB" dirty="0">
                <a:solidFill>
                  <a:schemeClr val="tx1"/>
                </a:solidFill>
              </a:rPr>
              <a:t> – several different rhythms performed simultaneously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Improvisation</a:t>
            </a:r>
            <a:r>
              <a:rPr lang="en-GB" dirty="0">
                <a:solidFill>
                  <a:schemeClr val="tx1"/>
                </a:solidFill>
              </a:rPr>
              <a:t> - making it up as you go along, on the spot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Call &amp; Response </a:t>
            </a:r>
            <a:r>
              <a:rPr lang="en-GB" dirty="0">
                <a:solidFill>
                  <a:schemeClr val="tx1"/>
                </a:solidFill>
              </a:rPr>
              <a:t>– one person plays and the respond immediately after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Ostinato</a:t>
            </a:r>
            <a:r>
              <a:rPr lang="en-GB" dirty="0">
                <a:solidFill>
                  <a:schemeClr val="tx1"/>
                </a:solidFill>
              </a:rPr>
              <a:t> – a repeated pattern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Syncopation</a:t>
            </a:r>
            <a:r>
              <a:rPr lang="en-GB" dirty="0">
                <a:solidFill>
                  <a:schemeClr val="tx1"/>
                </a:solidFill>
              </a:rPr>
              <a:t> – off beat rhythm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Structure</a:t>
            </a:r>
            <a:r>
              <a:rPr lang="en-GB" dirty="0">
                <a:solidFill>
                  <a:schemeClr val="tx1"/>
                </a:solidFill>
              </a:rPr>
              <a:t> – how the music is organised, into sections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Intro</a:t>
            </a:r>
            <a:r>
              <a:rPr lang="en-GB" dirty="0">
                <a:solidFill>
                  <a:schemeClr val="tx1"/>
                </a:solidFill>
              </a:rPr>
              <a:t> – the 1</a:t>
            </a:r>
            <a:r>
              <a:rPr lang="en-GB" baseline="30000" dirty="0">
                <a:solidFill>
                  <a:schemeClr val="tx1"/>
                </a:solidFill>
              </a:rPr>
              <a:t>st</a:t>
            </a:r>
            <a:r>
              <a:rPr lang="en-GB" dirty="0">
                <a:solidFill>
                  <a:schemeClr val="tx1"/>
                </a:solidFill>
              </a:rPr>
              <a:t> opening section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Groove</a:t>
            </a:r>
            <a:r>
              <a:rPr lang="en-GB" dirty="0">
                <a:solidFill>
                  <a:schemeClr val="tx1"/>
                </a:solidFill>
              </a:rPr>
              <a:t> – main ostinato section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Coda</a:t>
            </a:r>
            <a:r>
              <a:rPr lang="en-GB" dirty="0">
                <a:solidFill>
                  <a:schemeClr val="tx1"/>
                </a:solidFill>
              </a:rPr>
              <a:t> – ending</a:t>
            </a:r>
          </a:p>
          <a:p>
            <a:pPr algn="ctr"/>
            <a:r>
              <a:rPr lang="en-GB" b="1" dirty="0">
                <a:solidFill>
                  <a:schemeClr val="tx1"/>
                </a:solidFill>
              </a:rPr>
              <a:t>Crescendo</a:t>
            </a:r>
            <a:r>
              <a:rPr lang="en-GB" dirty="0">
                <a:solidFill>
                  <a:schemeClr val="tx1"/>
                </a:solidFill>
              </a:rPr>
              <a:t> – getting louder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82B2E4-935B-8D5E-BDB4-73FCEC3FF08F}"/>
              </a:ext>
            </a:extLst>
          </p:cNvPr>
          <p:cNvSpPr/>
          <p:nvPr/>
        </p:nvSpPr>
        <p:spPr>
          <a:xfrm>
            <a:off x="4268684" y="2366869"/>
            <a:ext cx="2988251" cy="5750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</a:rPr>
              <a:t>Rhythm Grid: </a:t>
            </a:r>
            <a:r>
              <a:rPr lang="en-GB" sz="1600" dirty="0">
                <a:solidFill>
                  <a:schemeClr val="tx1"/>
                </a:solidFill>
              </a:rPr>
              <a:t>A grid showing the beats and when you should play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C2101A-AEF0-E8AB-BA6F-B36626FC0E7A}"/>
              </a:ext>
            </a:extLst>
          </p:cNvPr>
          <p:cNvSpPr/>
          <p:nvPr/>
        </p:nvSpPr>
        <p:spPr>
          <a:xfrm>
            <a:off x="7451499" y="4103704"/>
            <a:ext cx="2366140" cy="1353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</a:rPr>
              <a:t>Accent</a:t>
            </a:r>
            <a:r>
              <a:rPr lang="en-GB" sz="1600" dirty="0">
                <a:solidFill>
                  <a:schemeClr val="tx1"/>
                </a:solidFill>
              </a:rPr>
              <a:t>: A strong emphasis on a note e.g. just one note played suddenly louder</a:t>
            </a:r>
          </a:p>
        </p:txBody>
      </p:sp>
      <p:pic>
        <p:nvPicPr>
          <p:cNvPr id="13" name="Picture 12" descr="Surdo">
            <a:extLst>
              <a:ext uri="{FF2B5EF4-FFF2-40B4-BE49-F238E27FC236}">
                <a16:creationId xmlns:a16="http://schemas.microsoft.com/office/drawing/2014/main" id="{77FCC7F5-BD39-5E61-39AF-3EE2F3D178A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36" y="773022"/>
            <a:ext cx="1183731" cy="991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Repenique">
            <a:extLst>
              <a:ext uri="{FF2B5EF4-FFF2-40B4-BE49-F238E27FC236}">
                <a16:creationId xmlns:a16="http://schemas.microsoft.com/office/drawing/2014/main" id="{E4CD479B-5D23-E0AC-A0C3-E95A0F1856E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975" y="677746"/>
            <a:ext cx="845976" cy="124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A pair of metal bells and a stick&#10;&#10;AI-generated content may be incorrect.">
            <a:extLst>
              <a:ext uri="{FF2B5EF4-FFF2-40B4-BE49-F238E27FC236}">
                <a16:creationId xmlns:a16="http://schemas.microsoft.com/office/drawing/2014/main" id="{5FE9CA49-F194-7FF7-C061-A1E51F30AC7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031" y="891255"/>
            <a:ext cx="1115546" cy="1168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 descr="tamborim2">
            <a:extLst>
              <a:ext uri="{FF2B5EF4-FFF2-40B4-BE49-F238E27FC236}">
                <a16:creationId xmlns:a16="http://schemas.microsoft.com/office/drawing/2014/main" id="{717CDA6A-2F86-2A8A-7246-64D58D551B67}"/>
              </a:ext>
            </a:extLst>
          </p:cNvPr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084" y="828228"/>
            <a:ext cx="1115942" cy="9359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Picture 21" descr="A drum with sticks on the side&#10;&#10;AI-generated content may be incorrect.">
            <a:extLst>
              <a:ext uri="{FF2B5EF4-FFF2-40B4-BE49-F238E27FC236}">
                <a16:creationId xmlns:a16="http://schemas.microsoft.com/office/drawing/2014/main" id="{104136A3-122D-23F1-EB62-869138A63238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171" y="2455345"/>
            <a:ext cx="1299488" cy="10202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288F0E-031E-442E-EDBA-8B77B8C384DC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0" t="24345" r="6806" b="25917"/>
          <a:stretch>
            <a:fillRect/>
          </a:stretch>
        </p:blipFill>
        <p:spPr bwMode="auto">
          <a:xfrm>
            <a:off x="9241768" y="2632923"/>
            <a:ext cx="1148846" cy="6969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41B413-D203-A9C5-A64D-622FECCD718D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850" y="2573975"/>
            <a:ext cx="1123078" cy="101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B3FE24F-C60A-C8F3-0175-7AA0068EB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t="15945" b="15353"/>
          <a:stretch>
            <a:fillRect/>
          </a:stretch>
        </p:blipFill>
        <p:spPr>
          <a:xfrm>
            <a:off x="4571967" y="881100"/>
            <a:ext cx="1402705" cy="963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 Box 2">
            <a:extLst>
              <a:ext uri="{FF2B5EF4-FFF2-40B4-BE49-F238E27FC236}">
                <a16:creationId xmlns:a16="http://schemas.microsoft.com/office/drawing/2014/main" id="{C0E9E1A8-C283-E06F-C9F3-7767BCC49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9987" y="1804548"/>
            <a:ext cx="667187" cy="30672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Surdo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9074A55F-B247-EC03-D392-7CBE5FBB5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5052" y="1968303"/>
            <a:ext cx="957100" cy="30777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Repinique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11">
            <a:extLst>
              <a:ext uri="{FF2B5EF4-FFF2-40B4-BE49-F238E27FC236}">
                <a16:creationId xmlns:a16="http://schemas.microsoft.com/office/drawing/2014/main" id="{DE65597A-82E8-9E1D-13AC-FEB1A6F55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00082" y="1941246"/>
            <a:ext cx="1148846" cy="30672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Agogo</a:t>
            </a:r>
            <a:r>
              <a:rPr lang="en-US" altLang="en-US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Bells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2E22A159-9B29-2FBE-BF19-8B0DD8B3D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5880" y="1819909"/>
            <a:ext cx="1034587" cy="30777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Tamborim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DF87E998-A7F5-B283-71E0-429F44B3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4463" y="3632434"/>
            <a:ext cx="691352" cy="31833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Claves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1">
            <a:extLst>
              <a:ext uri="{FF2B5EF4-FFF2-40B4-BE49-F238E27FC236}">
                <a16:creationId xmlns:a16="http://schemas.microsoft.com/office/drawing/2014/main" id="{DBADC515-F95A-9733-A8A4-9F9107C4E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8636" y="3397516"/>
            <a:ext cx="643342" cy="30777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Ganza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157558EA-1280-A697-37BE-8F04541D7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547" y="3566799"/>
            <a:ext cx="569373" cy="30777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Caixa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33E762A1-A552-771A-2D37-28C16F598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4185" y="1916020"/>
            <a:ext cx="976323" cy="318333"/>
          </a:xfrm>
          <a:prstGeom prst="rect">
            <a:avLst/>
          </a:pr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Maracas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3AB0F6C6-E430-0E1E-0C06-40D7676F5B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2784" y="1737485"/>
            <a:ext cx="1352164" cy="1498704"/>
          </a:xfrm>
          <a:prstGeom prst="rect">
            <a:avLst/>
          </a:prstGeom>
        </p:spPr>
      </p:pic>
      <p:pic>
        <p:nvPicPr>
          <p:cNvPr id="37" name="Picture 36" descr="See the source image">
            <a:extLst>
              <a:ext uri="{FF2B5EF4-FFF2-40B4-BE49-F238E27FC236}">
                <a16:creationId xmlns:a16="http://schemas.microsoft.com/office/drawing/2014/main" id="{9ACB9330-38E1-4A97-A2F2-41F7EAE7CE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66" y="6013407"/>
            <a:ext cx="1913308" cy="276876"/>
          </a:xfrm>
          <a:prstGeom prst="rect">
            <a:avLst/>
          </a:prstGeom>
          <a:noFill/>
        </p:spPr>
      </p:pic>
      <p:pic>
        <p:nvPicPr>
          <p:cNvPr id="39" name="Picture 38" descr="A sheet of music notes&#10;&#10;AI-generated content may be incorrect.">
            <a:extLst>
              <a:ext uri="{FF2B5EF4-FFF2-40B4-BE49-F238E27FC236}">
                <a16:creationId xmlns:a16="http://schemas.microsoft.com/office/drawing/2014/main" id="{3E886306-A857-C4F1-8448-5F364F636C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60" y="4076933"/>
            <a:ext cx="1891651" cy="2679692"/>
          </a:xfrm>
          <a:prstGeom prst="rect">
            <a:avLst/>
          </a:prstGeom>
          <a:noFill/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FA5142-2637-3358-A594-2D5928D8429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5898" y="3002296"/>
            <a:ext cx="3224163" cy="53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1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122549"/>
            <a:ext cx="6584132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8 Music: Music Tech Composition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C2101A-AEF0-E8AB-BA6F-B36626FC0E7A}"/>
              </a:ext>
            </a:extLst>
          </p:cNvPr>
          <p:cNvSpPr/>
          <p:nvPr/>
        </p:nvSpPr>
        <p:spPr>
          <a:xfrm>
            <a:off x="4444236" y="1875893"/>
            <a:ext cx="2366140" cy="1353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</a:rPr>
              <a:t>To be completed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89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1BB38-6DC9-49A5-8CD7-E236F7B4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122549"/>
            <a:ext cx="8621526" cy="55848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GB" sz="3000" dirty="0">
                <a:latin typeface="+mn-lt"/>
              </a:rPr>
              <a:t>Year 8 Music: Class Performance - Musicals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3DA40C-1921-48B6-91BD-42C7C3409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6331" y="11378"/>
            <a:ext cx="609653" cy="780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5841E8-5FE8-4302-BEE6-55EA83444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5984" y="96730"/>
            <a:ext cx="1298561" cy="60965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0C2101A-AEF0-E8AB-BA6F-B36626FC0E7A}"/>
              </a:ext>
            </a:extLst>
          </p:cNvPr>
          <p:cNvSpPr/>
          <p:nvPr/>
        </p:nvSpPr>
        <p:spPr>
          <a:xfrm>
            <a:off x="4444236" y="1875893"/>
            <a:ext cx="2366140" cy="13536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600" b="1" u="sng" dirty="0">
                <a:solidFill>
                  <a:schemeClr val="tx1"/>
                </a:solidFill>
              </a:rPr>
              <a:t>To be completed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065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901</Words>
  <Application>Microsoft Office PowerPoint</Application>
  <PresentationFormat>Widescreen</PresentationFormat>
  <Paragraphs>125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 Theme</vt:lpstr>
      <vt:lpstr>Year 8 Music: Music Tech Arrangement</vt:lpstr>
      <vt:lpstr>Year 8 Music: Keyboard Theme Tunes</vt:lpstr>
      <vt:lpstr>Year 8 Music: Video Games Group Composition</vt:lpstr>
      <vt:lpstr>Year 8 Music: Samba Group Performance</vt:lpstr>
      <vt:lpstr>Year 8 Music: Music Tech Composition</vt:lpstr>
      <vt:lpstr>Year 8 Music: Class Performance - Musicals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8 Music Half Term 1: Intro to Film Music</dc:title>
  <dc:creator>Kate Bryant</dc:creator>
  <cp:lastModifiedBy>Miss K Bryant</cp:lastModifiedBy>
  <cp:revision>4</cp:revision>
  <dcterms:created xsi:type="dcterms:W3CDTF">2023-09-17T19:57:35Z</dcterms:created>
  <dcterms:modified xsi:type="dcterms:W3CDTF">2026-01-28T16:24:33Z</dcterms:modified>
</cp:coreProperties>
</file>