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4" r:id="rId4"/>
    <p:sldId id="276" r:id="rId5"/>
    <p:sldId id="279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F2196-9444-43C5-AE2D-286F6498EA0C}" v="1" dt="2026-01-10T18:06:47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2D9B-FEAC-5824-F349-195F4EE90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84BC0-5230-7095-447B-DE7EFE7A4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5516C-288D-CB94-6C43-381D51F5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E5BA-C8B1-43EF-800B-FA78AD9D65B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63492-02DF-0C8E-7E0D-19E44930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F7350-F48B-B20B-700E-1F79C194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06BC-7DF0-4D82-87C9-3BEDCA13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E620-2E9E-1985-23AA-669EDDD7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6DC6D-0301-17CE-1ACA-D10F9CE24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C6F5B-F2DC-0016-06A7-380F717A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E5BA-C8B1-43EF-800B-FA78AD9D65B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189DB-CE24-39EB-39A5-6FB3F1A0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E568A-1436-2E3B-0ED7-141EB490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06BC-7DF0-4D82-87C9-3BEDCA13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2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8D3CAF-8622-D881-AE32-7C49229B6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B9E01-A037-0DE0-0219-FECFBEAF5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18DAD-42DF-2C2A-33AD-9DAFD8A1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E5BA-C8B1-43EF-800B-FA78AD9D65B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A5F92-CAFF-6A88-7498-2FCE9C9D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FC938-30B3-C341-7D77-3334A47B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06BC-7DF0-4D82-87C9-3BEDCA13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5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4346-F675-66DB-B26B-A61A9A51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F9410-77A4-7DCC-6BB5-EF77D98D4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D6445-F53C-4260-7A7D-08039DCF4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E5BA-C8B1-43EF-800B-FA78AD9D65B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03122-813B-82F1-1D3E-14A9EA63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AB039-CC69-C6BC-5B26-9C644D2F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06BC-7DF0-4D82-87C9-3BEDCA13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DEC2-1E20-25AC-157D-F4993E30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EC54-1FCE-3BCE-34BB-900289FC5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B2413-1569-08F4-CCCC-6428351B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E5BA-C8B1-43EF-800B-FA78AD9D65B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BC97-2A6E-31C1-47E5-D540BF45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CD266-9B59-EC3A-16E4-17CCDD89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06BC-7DF0-4D82-87C9-3BEDCA13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3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35ED-F6E5-5417-93D5-BF1E1C2F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8FE3B-FE79-8BBE-50FC-C6D73FE56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4F81B-705B-73D9-6B45-32B9714B0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3CEF3-BD25-5878-3A04-46BA83B0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E5BA-C8B1-43EF-800B-FA78AD9D65B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1D1BF-84E8-156E-0926-DCCF734A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CBC41-9AB9-09B0-072F-E670AD8A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06BC-7DF0-4D82-87C9-3BEDCA13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8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7D1D-2F37-10C9-0F22-D9717AED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4A049-4384-7D43-EF27-2F4DFE80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37FBF-CE62-D6DD-655A-CA45FA939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6AC0B-562E-6DC9-0D47-7CD7A8AE8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967DFD-C777-C7FB-C5BB-DBCE0AD65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1198D-52BD-0315-5102-6264EF45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E5BA-C8B1-43EF-800B-FA78AD9D65B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66109-30C6-523E-D621-D12C6A87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0FEF9-686F-73DB-2E84-2C8B8AB9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06BC-7DF0-4D82-87C9-3BEDCA13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9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4AA8-8EF0-A422-8DCF-B063FCB4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7213D-E714-F89B-DCC0-064D795B2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E5BA-C8B1-43EF-800B-FA78AD9D65B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95CCD-86D5-6F64-5CFE-40381FDF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D185E-D73E-77C4-3D18-BCB5721E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06BC-7DF0-4D82-87C9-3BEDCA13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7DF3E-EC33-2586-99ED-8E246E40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E5BA-C8B1-43EF-800B-FA78AD9D65B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8E392D-6F80-1EA7-18CD-2DD159BB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892DF-D6BB-BD9F-2BCA-486209F7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06BC-7DF0-4D82-87C9-3BEDCA13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3D74-E064-B24A-6757-66688EFD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76A01-325C-272B-39F3-7A785FEB2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659B3-DA34-F6FD-5D4A-7D21E41E4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EAF01-D8AF-7D4F-B1DF-960E8D74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E5BA-C8B1-43EF-800B-FA78AD9D65B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54393-EEA6-7F55-5E73-ACC45A6F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E514E-A01F-3AA1-DA98-8B8D7BEA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06BC-7DF0-4D82-87C9-3BEDCA13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2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41EC3-EBA1-7C20-FD89-04BCA18A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E0FA3-3A2F-AC45-CCAE-93D4DAD08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77D88-B1F9-6EE5-BF11-A11658BB4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927A9-7BB4-95B8-E3C0-1B0B5084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E5BA-C8B1-43EF-800B-FA78AD9D65B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4489A-6403-B7D3-B12D-AE2B3FFD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83E76-2853-A4B7-DF5C-84BBD23B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06BC-7DF0-4D82-87C9-3BEDCA13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8D0B9-B12E-0656-F9B2-DE82425A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2F2B0-8F47-DF27-8F7B-0680634DA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0D10E-BEDD-6B0B-0C48-B9E50927A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FE5BA-C8B1-43EF-800B-FA78AD9D65B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C6EDD-9537-3C09-C9C1-0E7845AC6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642F3-D590-D12B-E293-DE0082D5E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06BC-7DF0-4D82-87C9-3BEDCA13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1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youtu.be/eC1cRedWcJM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youtu.be/qrAHvk7LVoE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youtu.be/wMhu0j391r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18" Type="http://schemas.openxmlformats.org/officeDocument/2006/relationships/image" Target="../media/image6.png"/><Relationship Id="rId3" Type="http://schemas.openxmlformats.org/officeDocument/2006/relationships/image" Target="../media/image17.png"/><Relationship Id="rId21" Type="http://schemas.openxmlformats.org/officeDocument/2006/relationships/image" Target="../media/image23.png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3.png"/><Relationship Id="rId15" Type="http://schemas.openxmlformats.org/officeDocument/2006/relationships/image" Target="../media/image3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24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.png"/><Relationship Id="rId15" Type="http://schemas.openxmlformats.org/officeDocument/2006/relationships/image" Target="../media/image33.png"/><Relationship Id="rId10" Type="http://schemas.openxmlformats.org/officeDocument/2006/relationships/image" Target="../media/image30.jpeg"/><Relationship Id="rId19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29.jpe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2D5A72E-239B-E79A-90F3-408E6139D5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50" r="29689"/>
          <a:stretch/>
        </p:blipFill>
        <p:spPr>
          <a:xfrm rot="2541594">
            <a:off x="2811157" y="4106813"/>
            <a:ext cx="1049066" cy="2625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D1BB38-6DC9-49A5-8CD7-E236F7B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122549"/>
            <a:ext cx="11708091" cy="55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200" dirty="0">
                <a:latin typeface="+mn-lt"/>
              </a:rPr>
              <a:t>Year 7 Music Half Term 1: Class Ensemble 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193D-FE17-416D-9E28-2D1427883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49" y="942680"/>
            <a:ext cx="3445137" cy="4767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Glossary:</a:t>
            </a:r>
          </a:p>
          <a:p>
            <a:pPr marL="0" indent="0">
              <a:buNone/>
            </a:pPr>
            <a:r>
              <a:rPr lang="en-GB" sz="1600" b="1" dirty="0"/>
              <a:t>Tempo – the speed of music</a:t>
            </a:r>
          </a:p>
          <a:p>
            <a:pPr marL="0" indent="0">
              <a:buNone/>
            </a:pPr>
            <a:r>
              <a:rPr lang="en-GB" sz="1600" b="1" dirty="0"/>
              <a:t>Beats in a bar – the number of counts</a:t>
            </a:r>
          </a:p>
          <a:p>
            <a:pPr marL="0" indent="0">
              <a:buNone/>
            </a:pPr>
            <a:r>
              <a:rPr lang="en-GB" sz="1600" b="1" dirty="0"/>
              <a:t>Dynamics – loud and quiet</a:t>
            </a:r>
          </a:p>
          <a:p>
            <a:pPr marL="0" indent="0">
              <a:buNone/>
            </a:pPr>
            <a:r>
              <a:rPr lang="en-GB" sz="1600" b="1" dirty="0"/>
              <a:t>Texture – thick or thin layers</a:t>
            </a:r>
          </a:p>
          <a:p>
            <a:pPr marL="0" indent="0">
              <a:buNone/>
            </a:pPr>
            <a:r>
              <a:rPr lang="en-GB" sz="1600" b="1" dirty="0"/>
              <a:t>Structure – how music is put together</a:t>
            </a:r>
          </a:p>
          <a:p>
            <a:pPr marL="0" indent="0">
              <a:buNone/>
            </a:pPr>
            <a:r>
              <a:rPr lang="en-GB" sz="1600" b="1" dirty="0"/>
              <a:t>Pitch – how high or low a note is</a:t>
            </a:r>
          </a:p>
          <a:p>
            <a:pPr marL="0" indent="0">
              <a:buNone/>
            </a:pPr>
            <a:r>
              <a:rPr lang="en-GB" sz="1600" b="1" dirty="0"/>
              <a:t>Rhythm – the pattern of long &amp; short notes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4BCD72-3143-4B83-B59B-EBEE83C7C658}"/>
              </a:ext>
            </a:extLst>
          </p:cNvPr>
          <p:cNvSpPr/>
          <p:nvPr/>
        </p:nvSpPr>
        <p:spPr>
          <a:xfrm>
            <a:off x="176759" y="888779"/>
            <a:ext cx="3796527" cy="3207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DA40C-1921-48B6-91BD-42C7C3409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331" y="11378"/>
            <a:ext cx="609653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41E8-5FE8-4302-BEE6-55EA83444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984" y="96730"/>
            <a:ext cx="1298561" cy="609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1DCFE7-0E19-413D-9D83-18305F9E5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704" y="821643"/>
            <a:ext cx="3424957" cy="24646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CA5BEC-33FC-4AF8-A0F4-9E1DB1ED9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345" y="4660754"/>
            <a:ext cx="3424957" cy="19461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A74568-C70F-4F67-9170-79C7C7CB94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725" t="11376" r="8237" b="25846"/>
          <a:stretch/>
        </p:blipFill>
        <p:spPr>
          <a:xfrm>
            <a:off x="7723586" y="4267996"/>
            <a:ext cx="2214854" cy="2430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93E5F3-F687-4CE1-3119-A5EC392F73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0130" y="910459"/>
            <a:ext cx="4640810" cy="162473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376DD7-5FB6-415D-BC6A-AB9297A07467}"/>
              </a:ext>
            </a:extLst>
          </p:cNvPr>
          <p:cNvSpPr/>
          <p:nvPr/>
        </p:nvSpPr>
        <p:spPr>
          <a:xfrm>
            <a:off x="4607701" y="3465665"/>
            <a:ext cx="2452380" cy="9235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Chord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</a:rPr>
              <a:t>A group of 2 or more notes played together at the same time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A4A901-D4BD-B9C6-300F-145A35BE47D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27" t="4423" r="1517" b="9560"/>
          <a:stretch/>
        </p:blipFill>
        <p:spPr>
          <a:xfrm>
            <a:off x="7541564" y="2633897"/>
            <a:ext cx="2410621" cy="14549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424383E-9807-BDC8-95C7-9A3278AFD46C}"/>
              </a:ext>
            </a:extLst>
          </p:cNvPr>
          <p:cNvGrpSpPr/>
          <p:nvPr/>
        </p:nvGrpSpPr>
        <p:grpSpPr>
          <a:xfrm>
            <a:off x="10033088" y="3269700"/>
            <a:ext cx="2063056" cy="2641662"/>
            <a:chOff x="9705275" y="722260"/>
            <a:chExt cx="2226129" cy="264166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4E949C5-C887-4260-AACC-DE2048473F55}"/>
                </a:ext>
              </a:extLst>
            </p:cNvPr>
            <p:cNvSpPr/>
            <p:nvPr/>
          </p:nvSpPr>
          <p:spPr>
            <a:xfrm>
              <a:off x="9705275" y="722260"/>
              <a:ext cx="2226129" cy="26416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u="sng" dirty="0">
                  <a:solidFill>
                    <a:schemeClr val="tx1"/>
                  </a:solidFill>
                </a:rPr>
                <a:t>Triad</a:t>
              </a:r>
              <a:r>
                <a:rPr lang="en-GB" sz="1400" dirty="0">
                  <a:solidFill>
                    <a:schemeClr val="tx1"/>
                  </a:solidFill>
                </a:rPr>
                <a:t>: </a:t>
              </a: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 group of 3 notes played together to make a chord. It uses notes 1, 3 and 5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9E08CD-3A9F-55D8-31A9-A36CBA477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5791" t="8786" r="18722" b="16764"/>
            <a:stretch/>
          </p:blipFill>
          <p:spPr>
            <a:xfrm>
              <a:off x="10144629" y="1841756"/>
              <a:ext cx="1297649" cy="147525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FFA3F09-B6E8-232E-075A-C7DE8FCF3C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903" y="4875121"/>
            <a:ext cx="1693651" cy="169365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E3076D-8690-C10E-4BF6-6ED847454239}"/>
              </a:ext>
            </a:extLst>
          </p:cNvPr>
          <p:cNvSpPr/>
          <p:nvPr/>
        </p:nvSpPr>
        <p:spPr>
          <a:xfrm>
            <a:off x="444682" y="4350469"/>
            <a:ext cx="1461339" cy="3503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Glockenspiel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65D83A2-4315-D33A-3AEA-5B9A96DA2DCC}"/>
              </a:ext>
            </a:extLst>
          </p:cNvPr>
          <p:cNvSpPr/>
          <p:nvPr/>
        </p:nvSpPr>
        <p:spPr>
          <a:xfrm>
            <a:off x="2213338" y="4422176"/>
            <a:ext cx="1114788" cy="6276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Acoustic Guitar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7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BB38-6DC9-49A5-8CD7-E236F7B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122549"/>
            <a:ext cx="11708091" cy="55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200" dirty="0">
                <a:latin typeface="+mn-lt"/>
              </a:rPr>
              <a:t>Year 7 Music Half Term 2: </a:t>
            </a:r>
            <a:r>
              <a:rPr lang="en-GB" sz="3200">
                <a:latin typeface="+mn-lt"/>
              </a:rPr>
              <a:t>Keyboard Performance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193D-FE17-416D-9E28-2D1427883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49" y="942680"/>
            <a:ext cx="3445137" cy="4767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Glossary:</a:t>
            </a:r>
          </a:p>
          <a:p>
            <a:pPr marL="0" indent="0">
              <a:buNone/>
            </a:pPr>
            <a:r>
              <a:rPr lang="en-GB" sz="1600" b="1" dirty="0"/>
              <a:t>Tempo – the speed of music</a:t>
            </a:r>
          </a:p>
          <a:p>
            <a:pPr marL="0" indent="0">
              <a:buNone/>
            </a:pPr>
            <a:r>
              <a:rPr lang="en-GB" sz="1600" b="1" dirty="0"/>
              <a:t>Pitch – how high or low a note is</a:t>
            </a:r>
          </a:p>
          <a:p>
            <a:pPr marL="0" indent="0">
              <a:buNone/>
            </a:pPr>
            <a:r>
              <a:rPr lang="en-GB" sz="1600" b="1" dirty="0"/>
              <a:t>Rhythm – the pattern of long &amp; short notes</a:t>
            </a:r>
          </a:p>
          <a:p>
            <a:pPr marL="0" indent="0">
              <a:buNone/>
            </a:pPr>
            <a:r>
              <a:rPr lang="en-GB" sz="1600" b="1" dirty="0"/>
              <a:t>Technique – how well you control your instrument</a:t>
            </a:r>
          </a:p>
          <a:p>
            <a:pPr marL="0" indent="0">
              <a:buNone/>
            </a:pPr>
            <a:r>
              <a:rPr lang="en-GB" sz="1600" b="1" dirty="0"/>
              <a:t>Fluency – how smoothly you can play the music</a:t>
            </a:r>
          </a:p>
          <a:p>
            <a:pPr marL="0" indent="0">
              <a:buNone/>
            </a:pPr>
            <a:r>
              <a:rPr lang="en-GB" sz="1600" b="1" dirty="0"/>
              <a:t>Chord – 2 or more notes played at the same time</a:t>
            </a:r>
          </a:p>
          <a:p>
            <a:pPr marL="0" indent="0">
              <a:buNone/>
            </a:pPr>
            <a:r>
              <a:rPr lang="en-GB" sz="1600" b="1" dirty="0"/>
              <a:t>Accompaniment – music that provides a background for the main tune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4BCD72-3143-4B83-B59B-EBEE83C7C658}"/>
              </a:ext>
            </a:extLst>
          </p:cNvPr>
          <p:cNvSpPr/>
          <p:nvPr/>
        </p:nvSpPr>
        <p:spPr>
          <a:xfrm>
            <a:off x="229034" y="853256"/>
            <a:ext cx="4119329" cy="40562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DA40C-1921-48B6-91BD-42C7C340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331" y="11378"/>
            <a:ext cx="609653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41E8-5FE8-4302-BEE6-55EA83444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984" y="96730"/>
            <a:ext cx="1298561" cy="609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86E2A6-7BA4-4BDB-A7C8-02CA36A98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41" y="4998882"/>
            <a:ext cx="4473787" cy="15861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1DCFE7-0E19-413D-9D83-18305F9E5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687" y="989108"/>
            <a:ext cx="3614436" cy="26010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703DC0-32A2-4285-91B8-9ADF3D5078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28"/>
          <a:stretch/>
        </p:blipFill>
        <p:spPr>
          <a:xfrm>
            <a:off x="8172351" y="841899"/>
            <a:ext cx="3761983" cy="23434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CA5BEC-33FC-4AF8-A0F4-9E1DB1ED9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447" y="3316111"/>
            <a:ext cx="3424957" cy="19461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A74568-C70F-4F67-9170-79C7C7CB94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725" t="11376" r="8237" b="25846"/>
          <a:stretch/>
        </p:blipFill>
        <p:spPr>
          <a:xfrm>
            <a:off x="4647478" y="3921483"/>
            <a:ext cx="2214854" cy="243031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C6CF4F4-43CE-4E5B-8E9B-ED039CB56EA9}"/>
              </a:ext>
            </a:extLst>
          </p:cNvPr>
          <p:cNvSpPr/>
          <p:nvPr/>
        </p:nvSpPr>
        <p:spPr>
          <a:xfrm>
            <a:off x="7248325" y="5569759"/>
            <a:ext cx="4686009" cy="8926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Ode to Joy Easy version: </a:t>
            </a:r>
            <a:r>
              <a:rPr lang="en-GB" sz="1400" dirty="0">
                <a:solidFill>
                  <a:schemeClr val="tx1"/>
                </a:solidFill>
                <a:hlinkClick r:id="rId9"/>
              </a:rPr>
              <a:t>https://youtu.be/wMhu0j391rU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Ode to Joy Medium version: </a:t>
            </a:r>
            <a:r>
              <a:rPr lang="en-GB" sz="1400" dirty="0">
                <a:solidFill>
                  <a:schemeClr val="tx1"/>
                </a:solidFill>
                <a:hlinkClick r:id="rId10"/>
              </a:rPr>
              <a:t>https://youtu.be/qrAHvk7LVoE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Ode to Joy Hard version: </a:t>
            </a:r>
            <a:r>
              <a:rPr lang="en-GB" sz="1400" dirty="0">
                <a:solidFill>
                  <a:schemeClr val="tx1"/>
                </a:solidFill>
                <a:hlinkClick r:id="rId11"/>
              </a:rPr>
              <a:t>https://youtu.be/eC1cRedWcJM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3A7A79-B98F-3718-230E-11DEDA46DB58}"/>
              </a:ext>
            </a:extLst>
          </p:cNvPr>
          <p:cNvSpPr/>
          <p:nvPr/>
        </p:nvSpPr>
        <p:spPr>
          <a:xfrm>
            <a:off x="6970976" y="3921483"/>
            <a:ext cx="1324471" cy="13998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MAJOR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</a:rPr>
              <a:t>Sounds happy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u="sng" dirty="0">
                <a:solidFill>
                  <a:schemeClr val="tx1"/>
                </a:solidFill>
              </a:rPr>
              <a:t>MINOR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</a:rPr>
              <a:t>Sounds sad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0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Picture 2077">
            <a:extLst>
              <a:ext uri="{FF2B5EF4-FFF2-40B4-BE49-F238E27FC236}">
                <a16:creationId xmlns:a16="http://schemas.microsoft.com/office/drawing/2014/main" id="{82D2BC4F-8BF9-24EA-D7F9-973B9D6F5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03" b="47269"/>
          <a:stretch/>
        </p:blipFill>
        <p:spPr>
          <a:xfrm>
            <a:off x="5840992" y="6201527"/>
            <a:ext cx="1670916" cy="45990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C7719CF-7560-957F-DE38-C11903272C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6363" y="1979194"/>
          <a:ext cx="1779310" cy="117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4" imgW="6601746" imgH="4315427" progId="Paint.Picture">
                  <p:embed/>
                </p:oleObj>
              </mc:Choice>
              <mc:Fallback>
                <p:oleObj name="Bitmap Image" r:id="rId4" imgW="6601746" imgH="4315427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C7719CF-7560-957F-DE38-C11903272C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6363" y="1979194"/>
                        <a:ext cx="1779310" cy="1170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3" name="Object 2072">
            <a:extLst>
              <a:ext uri="{FF2B5EF4-FFF2-40B4-BE49-F238E27FC236}">
                <a16:creationId xmlns:a16="http://schemas.microsoft.com/office/drawing/2014/main" id="{1FD727FF-3BE7-ACFA-C9B5-4FEBDDD670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5334" y="5702399"/>
          <a:ext cx="1668691" cy="981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6" imgW="3985605" imgH="2346667" progId="Paint.Picture">
                  <p:embed/>
                </p:oleObj>
              </mc:Choice>
              <mc:Fallback>
                <p:oleObj name="Bitmap Image" r:id="rId6" imgW="3985605" imgH="2346667" progId="Paint.Picture">
                  <p:embed/>
                  <p:pic>
                    <p:nvPicPr>
                      <p:cNvPr id="2073" name="Object 2072">
                        <a:extLst>
                          <a:ext uri="{FF2B5EF4-FFF2-40B4-BE49-F238E27FC236}">
                            <a16:creationId xmlns:a16="http://schemas.microsoft.com/office/drawing/2014/main" id="{1FD727FF-3BE7-ACFA-C9B5-4FEBDDD670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334" y="5702399"/>
                        <a:ext cx="1668691" cy="981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9" name="Picture 2068">
            <a:extLst>
              <a:ext uri="{FF2B5EF4-FFF2-40B4-BE49-F238E27FC236}">
                <a16:creationId xmlns:a16="http://schemas.microsoft.com/office/drawing/2014/main" id="{34F9BF97-50D9-160E-165B-9F94B16B35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3084" y="1709278"/>
            <a:ext cx="1520330" cy="183389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2585F2A-4BE6-1BC6-7885-EE2F7872C7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26"/>
          <a:stretch/>
        </p:blipFill>
        <p:spPr>
          <a:xfrm>
            <a:off x="4004458" y="6201527"/>
            <a:ext cx="1836534" cy="451617"/>
          </a:xfrm>
          <a:prstGeom prst="rect">
            <a:avLst/>
          </a:prstGeom>
        </p:spPr>
      </p:pic>
      <p:graphicFrame>
        <p:nvGraphicFramePr>
          <p:cNvPr id="2071" name="Object 2070">
            <a:extLst>
              <a:ext uri="{FF2B5EF4-FFF2-40B4-BE49-F238E27FC236}">
                <a16:creationId xmlns:a16="http://schemas.microsoft.com/office/drawing/2014/main" id="{B400A7A6-3258-9874-13BC-72E12C17B5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1092" y="2287165"/>
          <a:ext cx="1950715" cy="11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9" imgW="5609524" imgH="3258005" progId="Paint.Picture">
                  <p:embed/>
                </p:oleObj>
              </mc:Choice>
              <mc:Fallback>
                <p:oleObj name="Bitmap Image" r:id="rId9" imgW="5609524" imgH="3258005" progId="Paint.Picture">
                  <p:embed/>
                  <p:pic>
                    <p:nvPicPr>
                      <p:cNvPr id="2071" name="Object 2070">
                        <a:extLst>
                          <a:ext uri="{FF2B5EF4-FFF2-40B4-BE49-F238E27FC236}">
                            <a16:creationId xmlns:a16="http://schemas.microsoft.com/office/drawing/2014/main" id="{B400A7A6-3258-9874-13BC-72E12C17B5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092" y="2287165"/>
                        <a:ext cx="1950715" cy="11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2" name="Object 2071">
            <a:extLst>
              <a:ext uri="{FF2B5EF4-FFF2-40B4-BE49-F238E27FC236}">
                <a16:creationId xmlns:a16="http://schemas.microsoft.com/office/drawing/2014/main" id="{4C564A9C-6ECE-6E09-A689-F03B85E19F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74068" y="1080372"/>
          <a:ext cx="471992" cy="754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11" imgW="807790" imgH="1287619" progId="Paint.Picture">
                  <p:embed/>
                </p:oleObj>
              </mc:Choice>
              <mc:Fallback>
                <p:oleObj name="Bitmap Image" r:id="rId11" imgW="807790" imgH="1287619" progId="Paint.Picture">
                  <p:embed/>
                  <p:pic>
                    <p:nvPicPr>
                      <p:cNvPr id="2072" name="Object 2071">
                        <a:extLst>
                          <a:ext uri="{FF2B5EF4-FFF2-40B4-BE49-F238E27FC236}">
                            <a16:creationId xmlns:a16="http://schemas.microsoft.com/office/drawing/2014/main" id="{4C564A9C-6ECE-6E09-A689-F03B85E19F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4068" y="1080372"/>
                        <a:ext cx="471992" cy="754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4" name="Picture 2073">
            <a:extLst>
              <a:ext uri="{FF2B5EF4-FFF2-40B4-BE49-F238E27FC236}">
                <a16:creationId xmlns:a16="http://schemas.microsoft.com/office/drawing/2014/main" id="{AB160276-C547-2501-E708-B235C2E897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1047" y="4448868"/>
            <a:ext cx="365645" cy="722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D1BB38-6DC9-49A5-8CD7-E236F7B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122549"/>
            <a:ext cx="7313597" cy="55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+mn-lt"/>
              </a:rPr>
              <a:t>Year 7 Music Half Term 3: Ableton Orchestra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4BCD72-3143-4B83-B59B-EBEE83C7C658}"/>
              </a:ext>
            </a:extLst>
          </p:cNvPr>
          <p:cNvSpPr/>
          <p:nvPr/>
        </p:nvSpPr>
        <p:spPr>
          <a:xfrm>
            <a:off x="332528" y="803585"/>
            <a:ext cx="3420886" cy="2786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Strings Family</a:t>
            </a:r>
          </a:p>
          <a:p>
            <a:r>
              <a:rPr lang="en-GB" sz="1200" dirty="0">
                <a:solidFill>
                  <a:schemeClr val="tx1"/>
                </a:solidFill>
              </a:rPr>
              <a:t>Largest section of the orchestra who sit at the front, directly in front of the conductor. </a:t>
            </a:r>
          </a:p>
          <a:p>
            <a:r>
              <a:rPr lang="en-GB" sz="1200" dirty="0">
                <a:solidFill>
                  <a:schemeClr val="tx1"/>
                </a:solidFill>
              </a:rPr>
              <a:t>They all have </a:t>
            </a:r>
            <a:r>
              <a:rPr lang="en-GB" sz="1200" b="1" dirty="0">
                <a:solidFill>
                  <a:schemeClr val="tx1"/>
                </a:solidFill>
              </a:rPr>
              <a:t>STRINGS</a:t>
            </a:r>
            <a:r>
              <a:rPr lang="en-GB" sz="1200" dirty="0">
                <a:solidFill>
                  <a:schemeClr val="tx1"/>
                </a:solidFill>
              </a:rPr>
              <a:t> on them.</a:t>
            </a:r>
          </a:p>
          <a:p>
            <a:r>
              <a:rPr lang="en-GB" sz="1200" dirty="0">
                <a:solidFill>
                  <a:schemeClr val="tx1"/>
                </a:solidFill>
              </a:rPr>
              <a:t>Usually played with a </a:t>
            </a:r>
            <a:r>
              <a:rPr lang="en-GB" sz="1200" b="1" dirty="0">
                <a:solidFill>
                  <a:schemeClr val="tx1"/>
                </a:solidFill>
              </a:rPr>
              <a:t>BOW (ARCO), </a:t>
            </a:r>
          </a:p>
          <a:p>
            <a:r>
              <a:rPr lang="en-GB" sz="1200" dirty="0">
                <a:solidFill>
                  <a:schemeClr val="tx1"/>
                </a:solidFill>
              </a:rPr>
              <a:t>(not the HARP) but can be </a:t>
            </a:r>
          </a:p>
          <a:p>
            <a:r>
              <a:rPr lang="en-GB" sz="1200" b="1" dirty="0">
                <a:solidFill>
                  <a:schemeClr val="tx1"/>
                </a:solidFill>
              </a:rPr>
              <a:t>PLUCKED (PIZZICATO).</a:t>
            </a:r>
          </a:p>
          <a:p>
            <a:endParaRPr lang="en-GB" sz="1200" b="1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VIOLINS split into two groups: </a:t>
            </a:r>
          </a:p>
          <a:p>
            <a:r>
              <a:rPr lang="en-GB" sz="1200" dirty="0">
                <a:solidFill>
                  <a:schemeClr val="tx1"/>
                </a:solidFill>
              </a:rPr>
              <a:t>1st VIOLINS (often have the </a:t>
            </a:r>
          </a:p>
          <a:p>
            <a:r>
              <a:rPr lang="en-GB" sz="1200" dirty="0">
                <a:solidFill>
                  <a:schemeClr val="tx1"/>
                </a:solidFill>
              </a:rPr>
              <a:t>main MELODY of the piece </a:t>
            </a:r>
          </a:p>
          <a:p>
            <a:r>
              <a:rPr lang="en-GB" sz="1200" dirty="0">
                <a:solidFill>
                  <a:schemeClr val="tx1"/>
                </a:solidFill>
              </a:rPr>
              <a:t>of music) and 2nd VIOLINS.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DA40C-1921-48B6-91BD-42C7C34096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46331" y="11378"/>
            <a:ext cx="609653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41E8-5FE8-4302-BEE6-55EA834449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55984" y="96730"/>
            <a:ext cx="1298561" cy="60965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1881B30-F63B-39F0-362B-5E226D5C292E}"/>
              </a:ext>
            </a:extLst>
          </p:cNvPr>
          <p:cNvSpPr/>
          <p:nvPr/>
        </p:nvSpPr>
        <p:spPr>
          <a:xfrm>
            <a:off x="3900178" y="809893"/>
            <a:ext cx="3776101" cy="2786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Woodwind Family</a:t>
            </a:r>
          </a:p>
          <a:p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Originally (and some still are) made from wood (some now metal and plastic).  All are </a:t>
            </a:r>
            <a:r>
              <a:rPr lang="en-GB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BLOWN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GB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FLUTES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Flute and Piccolo – air blown over hole.</a:t>
            </a:r>
          </a:p>
          <a:p>
            <a:r>
              <a:rPr lang="en-GB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SINGLE REED 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(small piece of bamboo </a:t>
            </a:r>
          </a:p>
          <a:p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the mouthpiece): Clarinet, Bass Clarinet &amp; Saxophone (not traditionally in the orchestra, but </a:t>
            </a:r>
          </a:p>
          <a:p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some modern composers </a:t>
            </a:r>
          </a:p>
          <a:p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have used it)</a:t>
            </a:r>
          </a:p>
          <a:p>
            <a:r>
              <a:rPr lang="en-GB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DOUBLE REED 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(two </a:t>
            </a:r>
          </a:p>
          <a:p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reeds in the mouthpiece): </a:t>
            </a:r>
          </a:p>
          <a:p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Oboe, Cor </a:t>
            </a:r>
            <a:r>
              <a:rPr lang="en-GB" sz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Anglais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Bassoon, </a:t>
            </a:r>
          </a:p>
          <a:p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Double Bassoon.</a:t>
            </a:r>
          </a:p>
          <a:p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5727197-82F7-84F5-F643-8AA60C286C60}"/>
              </a:ext>
            </a:extLst>
          </p:cNvPr>
          <p:cNvSpPr/>
          <p:nvPr/>
        </p:nvSpPr>
        <p:spPr>
          <a:xfrm>
            <a:off x="274741" y="3747015"/>
            <a:ext cx="3478674" cy="29884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Brass Family</a:t>
            </a:r>
          </a:p>
          <a:p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Four types of brass instruments in an orchestra, all made from </a:t>
            </a:r>
            <a:r>
              <a:rPr lang="en-GB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METAL 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usually brass and </a:t>
            </a:r>
            <a:r>
              <a:rPr lang="en-GB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BLOWN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the player ‘buzzing their lips’ into a </a:t>
            </a:r>
            <a:r>
              <a:rPr lang="en-GB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MOUTHPIECE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(shown right).  </a:t>
            </a:r>
          </a:p>
          <a:p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Trumpet, French Horn and Tuba all have three </a:t>
            </a:r>
            <a:r>
              <a:rPr lang="en-GB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VALVES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which, along with altering the players mouth positions, adjust the length of the tubing allowing for different notes to </a:t>
            </a:r>
          </a:p>
          <a:p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played.  The Trombone has a </a:t>
            </a:r>
          </a:p>
          <a:p>
            <a:r>
              <a:rPr lang="en-GB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which adjusts the length </a:t>
            </a:r>
          </a:p>
          <a:p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the tubing.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1D1136D-CEED-20C9-FF57-B78709A3FFCE}"/>
              </a:ext>
            </a:extLst>
          </p:cNvPr>
          <p:cNvSpPr/>
          <p:nvPr/>
        </p:nvSpPr>
        <p:spPr>
          <a:xfrm>
            <a:off x="3905067" y="3747015"/>
            <a:ext cx="3766513" cy="29884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Percussion Family</a:t>
            </a:r>
          </a:p>
          <a:p>
            <a:r>
              <a:rPr lang="en-GB" sz="1200" dirty="0">
                <a:solidFill>
                  <a:schemeClr val="tx1"/>
                </a:solidFill>
              </a:rPr>
              <a:t>Always located at the very back of the orchestra (due to their very loud sounds!).  Large number of instruments which produce their sound then hit, struck, scraped, or shaken.  </a:t>
            </a:r>
          </a:p>
          <a:p>
            <a:r>
              <a:rPr lang="en-GB" sz="1200" dirty="0">
                <a:solidFill>
                  <a:schemeClr val="tx1"/>
                </a:solidFill>
              </a:rPr>
              <a:t>TUNED PERCUSSION (able to play different pitches/notes)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 </a:t>
            </a:r>
          </a:p>
          <a:p>
            <a:r>
              <a:rPr lang="en-GB" sz="1200" dirty="0">
                <a:solidFill>
                  <a:schemeClr val="tx1"/>
                </a:solidFill>
              </a:rPr>
              <a:t>UNTUNED PERCUSSION (only able to produce ‘sounds’). 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70" name="Rectangle 16">
            <a:extLst>
              <a:ext uri="{FF2B5EF4-FFF2-40B4-BE49-F238E27FC236}">
                <a16:creationId xmlns:a16="http://schemas.microsoft.com/office/drawing/2014/main" id="{A0909F4E-4405-C067-9D7D-4E2BE0858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76" name="Picture 2075">
            <a:extLst>
              <a:ext uri="{FF2B5EF4-FFF2-40B4-BE49-F238E27FC236}">
                <a16:creationId xmlns:a16="http://schemas.microsoft.com/office/drawing/2014/main" id="{B1DB543F-4AA7-EC0F-410F-0B7E916B55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6623" y="5135147"/>
            <a:ext cx="2473217" cy="614001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244CAD6A-AC07-859D-A2D1-6460F9220C93}"/>
              </a:ext>
            </a:extLst>
          </p:cNvPr>
          <p:cNvSpPr/>
          <p:nvPr/>
        </p:nvSpPr>
        <p:spPr>
          <a:xfrm>
            <a:off x="7797103" y="817554"/>
            <a:ext cx="4137231" cy="23323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An </a:t>
            </a:r>
            <a:r>
              <a:rPr lang="en-GB" sz="1400" b="1" dirty="0">
                <a:solidFill>
                  <a:schemeClr val="tx1"/>
                </a:solidFill>
              </a:rPr>
              <a:t>Orchestra</a:t>
            </a:r>
            <a:r>
              <a:rPr lang="en-GB" sz="1400" dirty="0">
                <a:solidFill>
                  <a:schemeClr val="tx1"/>
                </a:solidFill>
              </a:rPr>
              <a:t> is a large ensemble (group) of instruments. They can be divided in to 4 Families: </a:t>
            </a:r>
            <a:r>
              <a:rPr lang="en-GB" sz="1400" dirty="0">
                <a:solidFill>
                  <a:srgbClr val="0070C0"/>
                </a:solidFill>
              </a:rPr>
              <a:t>Strings</a:t>
            </a:r>
            <a:r>
              <a:rPr lang="en-GB" sz="1400" dirty="0">
                <a:solidFill>
                  <a:schemeClr val="tx1"/>
                </a:solidFill>
              </a:rPr>
              <a:t>, </a:t>
            </a:r>
            <a:r>
              <a:rPr lang="en-GB" sz="1400" dirty="0">
                <a:solidFill>
                  <a:srgbClr val="66FF33"/>
                </a:solidFill>
              </a:rPr>
              <a:t>Woodwind</a:t>
            </a:r>
            <a:r>
              <a:rPr lang="en-GB" sz="1400" dirty="0">
                <a:solidFill>
                  <a:schemeClr val="tx1"/>
                </a:solidFill>
              </a:rPr>
              <a:t>, </a:t>
            </a:r>
            <a:r>
              <a:rPr lang="en-GB" sz="1400" dirty="0">
                <a:solidFill>
                  <a:srgbClr val="FFFF00"/>
                </a:solidFill>
              </a:rPr>
              <a:t>Brass</a:t>
            </a:r>
            <a:r>
              <a:rPr lang="en-GB" sz="1400" dirty="0">
                <a:solidFill>
                  <a:schemeClr val="tx1"/>
                </a:solidFill>
              </a:rPr>
              <a:t> &amp; </a:t>
            </a:r>
            <a:r>
              <a:rPr lang="en-GB" sz="1400" dirty="0">
                <a:solidFill>
                  <a:srgbClr val="FF0066"/>
                </a:solidFill>
              </a:rPr>
              <a:t>Percussion</a:t>
            </a:r>
            <a:r>
              <a:rPr lang="en-GB" sz="1400" dirty="0">
                <a:solidFill>
                  <a:schemeClr val="tx1"/>
                </a:solidFill>
              </a:rPr>
              <a:t>. A conductor leads the orchestra and beats time, often with a BATON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9CBDE2-BDC1-8A50-60CF-8C6860BDD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6175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05A6A44-9162-4A9E-9560-8FFFC61071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34580" y="3261027"/>
            <a:ext cx="2399754" cy="13636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BE2103-5BE8-471E-B65F-BFF9A8F5DB2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0725" t="11376" r="8237" b="25846"/>
          <a:stretch/>
        </p:blipFill>
        <p:spPr>
          <a:xfrm>
            <a:off x="7975467" y="3261027"/>
            <a:ext cx="1423919" cy="1562435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D02D5C0-37AA-4023-8B3B-3D8E71047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32" y="4945076"/>
            <a:ext cx="4291841" cy="17630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300" b="1" dirty="0"/>
              <a:t>Staff/Staves </a:t>
            </a:r>
            <a:r>
              <a:rPr lang="en-GB" sz="1300" dirty="0"/>
              <a:t>= The 5 lines music is written 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300" b="1" dirty="0"/>
              <a:t>Time Signature </a:t>
            </a:r>
            <a:r>
              <a:rPr lang="en-GB" sz="1300" dirty="0"/>
              <a:t>= Tells us how many beats are in a  bar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300" b="1" dirty="0"/>
              <a:t>Repeat Sign </a:t>
            </a:r>
            <a:r>
              <a:rPr lang="en-GB" sz="1300" dirty="0"/>
              <a:t>= Repeat the sections between these symbols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300" b="1" dirty="0"/>
              <a:t>Double Bar line </a:t>
            </a:r>
            <a:r>
              <a:rPr lang="en-GB" sz="1300" dirty="0"/>
              <a:t>= the End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300" b="1" dirty="0"/>
              <a:t>Pause</a:t>
            </a:r>
            <a:r>
              <a:rPr lang="en-GB" sz="1300" dirty="0"/>
              <a:t> = hold the note longer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300" b="1" dirty="0"/>
              <a:t>Metronom</a:t>
            </a:r>
            <a:r>
              <a:rPr lang="en-GB" sz="1300" dirty="0"/>
              <a:t>e = A click that keeps us in time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300" b="1" dirty="0"/>
              <a:t>Tempo</a:t>
            </a:r>
            <a:r>
              <a:rPr lang="en-GB" sz="1300" dirty="0"/>
              <a:t> = Speed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300" b="1" dirty="0"/>
              <a:t>Canon</a:t>
            </a:r>
            <a:r>
              <a:rPr lang="en-GB" sz="1300" dirty="0"/>
              <a:t> = A piece where the melody is copied and overlapped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96F7110-3342-400D-BACA-355FE59B953B}"/>
              </a:ext>
            </a:extLst>
          </p:cNvPr>
          <p:cNvSpPr/>
          <p:nvPr/>
        </p:nvSpPr>
        <p:spPr>
          <a:xfrm>
            <a:off x="7770971" y="4934634"/>
            <a:ext cx="4344101" cy="17372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1EA03A-A66B-42AF-95D7-6B423D649A10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844995" y="5322226"/>
            <a:ext cx="209550" cy="320675"/>
          </a:xfrm>
          <a:prstGeom prst="rect">
            <a:avLst/>
          </a:prstGeom>
          <a:noFill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DEAA881-975A-42A0-8895-BCE552987109}"/>
              </a:ext>
            </a:extLst>
          </p:cNvPr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6" t="11242" b="11834"/>
          <a:stretch/>
        </p:blipFill>
        <p:spPr bwMode="auto">
          <a:xfrm>
            <a:off x="10035829" y="5542061"/>
            <a:ext cx="110502" cy="320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251BB8-667C-42B7-87F0-D1311FF01360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06666" y="5862736"/>
            <a:ext cx="242922" cy="111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045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2058">
            <a:extLst>
              <a:ext uri="{FF2B5EF4-FFF2-40B4-BE49-F238E27FC236}">
                <a16:creationId xmlns:a16="http://schemas.microsoft.com/office/drawing/2014/main" id="{C4D7C7D1-F669-DEC5-6EA9-637F39222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26" y="5830741"/>
            <a:ext cx="1512484" cy="677308"/>
          </a:xfrm>
          <a:prstGeom prst="rect">
            <a:avLst/>
          </a:prstGeom>
        </p:spPr>
      </p:pic>
      <p:pic>
        <p:nvPicPr>
          <p:cNvPr id="2050" name="Picture 2049">
            <a:extLst>
              <a:ext uri="{FF2B5EF4-FFF2-40B4-BE49-F238E27FC236}">
                <a16:creationId xmlns:a16="http://schemas.microsoft.com/office/drawing/2014/main" id="{32157C8D-DD2B-DAAF-1F8A-8CF2FC0F6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610" y="3831503"/>
            <a:ext cx="2387409" cy="612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D1BB38-6DC9-49A5-8CD7-E236F7B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4" y="122549"/>
            <a:ext cx="7590352" cy="55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+mn-lt"/>
              </a:rPr>
              <a:t>Year 7 Music Half Term 4: Ableton Composition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4BCD72-3143-4B83-B59B-EBEE83C7C658}"/>
              </a:ext>
            </a:extLst>
          </p:cNvPr>
          <p:cNvSpPr/>
          <p:nvPr/>
        </p:nvSpPr>
        <p:spPr>
          <a:xfrm>
            <a:off x="278585" y="709061"/>
            <a:ext cx="2819178" cy="21603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Pitch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highness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or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lowness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of a sound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DA40C-1921-48B6-91BD-42C7C3409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331" y="11378"/>
            <a:ext cx="609653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41E8-5FE8-4302-BEE6-55EA83444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984" y="96730"/>
            <a:ext cx="1298561" cy="609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E8FBA6-8A31-5ADE-A758-ADB59E86B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62" y="1416067"/>
            <a:ext cx="2323322" cy="137360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FA34799-5E97-6DAF-992E-83A045C53001}"/>
              </a:ext>
            </a:extLst>
          </p:cNvPr>
          <p:cNvSpPr/>
          <p:nvPr/>
        </p:nvSpPr>
        <p:spPr>
          <a:xfrm>
            <a:off x="241743" y="2985773"/>
            <a:ext cx="2819178" cy="21603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Texture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How much sound we hear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 TEXTURE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(sparse/solo)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small amount of instruments or melodies.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THICK TEXTURE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(dense/layered)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lots of instruments or melodies.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1881B30-F63B-39F0-362B-5E226D5C292E}"/>
              </a:ext>
            </a:extLst>
          </p:cNvPr>
          <p:cNvSpPr/>
          <p:nvPr/>
        </p:nvSpPr>
        <p:spPr>
          <a:xfrm>
            <a:off x="3205608" y="712578"/>
            <a:ext cx="2819178" cy="21603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speed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of a sound or piece of music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FAST: 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Allegro, Vivace, Presto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SLOW: 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Andante, Adagio, Lento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GETTING FASTER – 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Accelerando (accel.)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GETTING SLOWER – 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Ritardando (rit.) or Rallentando (rall.)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5727197-82F7-84F5-F643-8AA60C286C60}"/>
              </a:ext>
            </a:extLst>
          </p:cNvPr>
          <p:cNvSpPr/>
          <p:nvPr/>
        </p:nvSpPr>
        <p:spPr>
          <a:xfrm>
            <a:off x="6188133" y="706820"/>
            <a:ext cx="2819178" cy="21603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volume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of a sound or piece of music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LOUD: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Fortissimo (ff)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LOUD: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Forte (f)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QUITE LOUD: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Mezzo Forte (mf)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QUITE SOFT: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Mezzo Piano (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SOFT: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Piano (p)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SOFT: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Pianissimo (pp)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GETTING LOUDER: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Crescendo (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cresc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GETTING SOFTER: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Diminuendo (dim.)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1D1136D-CEED-20C9-FF57-B78709A3FFCE}"/>
              </a:ext>
            </a:extLst>
          </p:cNvPr>
          <p:cNvSpPr/>
          <p:nvPr/>
        </p:nvSpPr>
        <p:spPr>
          <a:xfrm>
            <a:off x="9115156" y="686827"/>
            <a:ext cx="2819178" cy="21603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length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of a sound. Different length notes make up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Rhythm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5ECFD32-C0E4-B83F-3DDD-C3E166AD7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6" y="2319624"/>
            <a:ext cx="383550" cy="47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7AE4C3F-06CC-35D1-E9DD-D4D3697D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r="10867"/>
          <a:stretch>
            <a:fillRect/>
          </a:stretch>
        </p:blipFill>
        <p:spPr bwMode="auto">
          <a:xfrm>
            <a:off x="4892559" y="2133024"/>
            <a:ext cx="575181" cy="7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9EE04B9-D9C5-41F7-7099-565ED31C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87" y="1378903"/>
            <a:ext cx="7810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54CBDF8-F00E-3966-4C22-A1D24AE6AC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6413" y="2047866"/>
          <a:ext cx="435024" cy="452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11" imgW="3109229" imgH="3284505" progId="Paint.Picture">
                  <p:embed/>
                </p:oleObj>
              </mc:Choice>
              <mc:Fallback>
                <p:oleObj name="Bitmap Image" r:id="rId11" imgW="3109229" imgH="3284505" progId="Paint.Picture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54CBDF8-F00E-3966-4C22-A1D24AE6AC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6413" y="2047866"/>
                        <a:ext cx="435024" cy="452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5E59081A-280B-1985-DAD5-FEB20D61DA8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4215" b="14215"/>
          <a:stretch/>
        </p:blipFill>
        <p:spPr>
          <a:xfrm>
            <a:off x="9589721" y="2494436"/>
            <a:ext cx="1831966" cy="2952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0FD4FE-E817-2809-06B0-5C103A20E0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61799" y="1638275"/>
            <a:ext cx="1435454" cy="7903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24C41D9-9BF3-4B9D-552B-0D74B15236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1831" y="4065931"/>
            <a:ext cx="2599001" cy="621688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1B96B37-D0D7-3993-C7A4-FF1EDAEF089D}"/>
              </a:ext>
            </a:extLst>
          </p:cNvPr>
          <p:cNvSpPr/>
          <p:nvPr/>
        </p:nvSpPr>
        <p:spPr>
          <a:xfrm>
            <a:off x="3164726" y="2985772"/>
            <a:ext cx="2819178" cy="21603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Timbre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he unique sound or tone quality of different instruments voices or sounds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Velvety, Screechy, Throaty, Rattling, Mellow, Chirpy, Brassy, Sharp, Heavy, Buzzing, Crisp, Metallic, Wooden etc.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3C0F4CD-D5C7-1D2D-0638-CFCF3440A392}"/>
              </a:ext>
            </a:extLst>
          </p:cNvPr>
          <p:cNvSpPr/>
          <p:nvPr/>
        </p:nvSpPr>
        <p:spPr>
          <a:xfrm>
            <a:off x="6188133" y="2985772"/>
            <a:ext cx="2819178" cy="21603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Articulation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How individual notes or sounds are played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6175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LEGATO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playing notes in a long, smooth way shown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617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a SLUR.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6175" algn="l"/>
              </a:tabLst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6175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STACCATO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playing notes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617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short, detached, spiky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617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 shown by a DOT.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3D64F66-64B8-6D7F-2254-8791875A082A}"/>
              </a:ext>
            </a:extLst>
          </p:cNvPr>
          <p:cNvSpPr/>
          <p:nvPr/>
        </p:nvSpPr>
        <p:spPr>
          <a:xfrm>
            <a:off x="9115156" y="2985772"/>
            <a:ext cx="2819178" cy="18240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Silence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 opposite or absence of sound, no sound.  In music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these are RESTS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1" name="Picture 2050">
            <a:extLst>
              <a:ext uri="{FF2B5EF4-FFF2-40B4-BE49-F238E27FC236}">
                <a16:creationId xmlns:a16="http://schemas.microsoft.com/office/drawing/2014/main" id="{AFF79677-DAEA-5979-0C96-BC4788C256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11713" y="3823473"/>
            <a:ext cx="857143" cy="628571"/>
          </a:xfrm>
          <a:prstGeom prst="rect">
            <a:avLst/>
          </a:prstGeom>
        </p:spPr>
      </p:pic>
      <p:pic>
        <p:nvPicPr>
          <p:cNvPr id="2055" name="Picture 2054">
            <a:extLst>
              <a:ext uri="{FF2B5EF4-FFF2-40B4-BE49-F238E27FC236}">
                <a16:creationId xmlns:a16="http://schemas.microsoft.com/office/drawing/2014/main" id="{7116A1FA-679C-EA07-4CF2-AF401C0560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0284" y="4376775"/>
            <a:ext cx="342857" cy="638095"/>
          </a:xfrm>
          <a:prstGeom prst="rect">
            <a:avLst/>
          </a:prstGeom>
        </p:spPr>
      </p:pic>
      <p:pic>
        <p:nvPicPr>
          <p:cNvPr id="2056" name="Picture 2055">
            <a:extLst>
              <a:ext uri="{FF2B5EF4-FFF2-40B4-BE49-F238E27FC236}">
                <a16:creationId xmlns:a16="http://schemas.microsoft.com/office/drawing/2014/main" id="{CDF64653-5CD6-8D6F-D83D-CBA0965322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05704" y="4198722"/>
            <a:ext cx="2200000" cy="514286"/>
          </a:xfrm>
          <a:prstGeom prst="rect">
            <a:avLst/>
          </a:prstGeom>
        </p:spPr>
      </p:pic>
      <p:pic>
        <p:nvPicPr>
          <p:cNvPr id="2057" name="Picture 2056">
            <a:extLst>
              <a:ext uri="{FF2B5EF4-FFF2-40B4-BE49-F238E27FC236}">
                <a16:creationId xmlns:a16="http://schemas.microsoft.com/office/drawing/2014/main" id="{E4C3C43C-AB88-57BC-F918-B78A21D0E12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321934" y="3627242"/>
            <a:ext cx="396279" cy="489157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205E247-D656-1856-BE01-4161F6E03108}"/>
              </a:ext>
            </a:extLst>
          </p:cNvPr>
          <p:cNvSpPr/>
          <p:nvPr/>
        </p:nvSpPr>
        <p:spPr>
          <a:xfrm>
            <a:off x="226243" y="5273087"/>
            <a:ext cx="3138867" cy="13753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How a piece of music is organised into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different sections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or parts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27B7E62-88E3-72FF-6BA5-0FF16FF96816}"/>
              </a:ext>
            </a:extLst>
          </p:cNvPr>
          <p:cNvSpPr/>
          <p:nvPr/>
        </p:nvSpPr>
        <p:spPr>
          <a:xfrm>
            <a:off x="3524974" y="5239483"/>
            <a:ext cx="3279776" cy="1442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Chord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: 2 or more notes played together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Triad</a:t>
            </a:r>
            <a:r>
              <a:rPr kumimoji="0" lang="en-GB" sz="1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 3 note chord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Dissonant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: A clashing chord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Drone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: Long held note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Ostinato</a:t>
            </a:r>
            <a:r>
              <a:rPr kumimoji="0" lang="en-GB" sz="1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Repeated pattern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Melody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: A tune</a:t>
            </a:r>
            <a:endParaRPr kumimoji="0" lang="en-GB" sz="1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9E0215B-411E-020A-24E9-44E3F844BF05}"/>
              </a:ext>
            </a:extLst>
          </p:cNvPr>
          <p:cNvSpPr/>
          <p:nvPr/>
        </p:nvSpPr>
        <p:spPr>
          <a:xfrm>
            <a:off x="6964614" y="5228283"/>
            <a:ext cx="2751339" cy="14226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Music can create an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atmosphere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Music can also create an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e.g., in response to art, a story, a poem, a character, a situation – this is called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 MUSIC.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D6D3FA8-D4D4-47F8-9F4A-D64795A7FFA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48528" y="5463589"/>
            <a:ext cx="1971742" cy="1297682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4970B6B-EB0E-4DF8-AC11-9F1D68FF4C93}"/>
              </a:ext>
            </a:extLst>
          </p:cNvPr>
          <p:cNvSpPr/>
          <p:nvPr/>
        </p:nvSpPr>
        <p:spPr>
          <a:xfrm>
            <a:off x="10063094" y="4917481"/>
            <a:ext cx="1542610" cy="5461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 Chords</a:t>
            </a:r>
            <a:r>
              <a:rPr lang="en-US" sz="1400" dirty="0">
                <a:solidFill>
                  <a:schemeClr val="tx1"/>
                </a:solidFill>
              </a:rPr>
              <a:t>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</a:rPr>
              <a:t>Minor Chords</a:t>
            </a:r>
            <a:r>
              <a:rPr lang="en-US" sz="1400" dirty="0"/>
              <a:t>☹️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85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BB38-6DC9-49A5-8CD7-E236F7B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4" y="122549"/>
            <a:ext cx="10264418" cy="55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+mn-lt"/>
              </a:rPr>
              <a:t>Year 7 Music Half Term 5: Group Perf - African Drumming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DA40C-1921-48B6-91BD-42C7C340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331" y="11378"/>
            <a:ext cx="609653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41E8-5FE8-4302-BEE6-55EA83444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984" y="96730"/>
            <a:ext cx="1298561" cy="609653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81BF773-261A-4E7B-981F-4A0FD9AECA82}"/>
              </a:ext>
            </a:extLst>
          </p:cNvPr>
          <p:cNvSpPr/>
          <p:nvPr/>
        </p:nvSpPr>
        <p:spPr>
          <a:xfrm>
            <a:off x="3515483" y="1760173"/>
            <a:ext cx="3685940" cy="13998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To be completed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0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BB38-6DC9-49A5-8CD7-E236F7B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4" y="122549"/>
            <a:ext cx="10264418" cy="55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+mn-lt"/>
              </a:rPr>
              <a:t>Year 7 Music Half Term 6: Group Comp - Percussion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DA40C-1921-48B6-91BD-42C7C340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331" y="11378"/>
            <a:ext cx="609653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41E8-5FE8-4302-BEE6-55EA83444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984" y="96730"/>
            <a:ext cx="1298561" cy="609653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81BF773-261A-4E7B-981F-4A0FD9AECA82}"/>
              </a:ext>
            </a:extLst>
          </p:cNvPr>
          <p:cNvSpPr/>
          <p:nvPr/>
        </p:nvSpPr>
        <p:spPr>
          <a:xfrm>
            <a:off x="3515483" y="1760173"/>
            <a:ext cx="3685940" cy="13998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To be completed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48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1041</Words>
  <Application>Microsoft Office PowerPoint</Application>
  <PresentationFormat>Widescreen</PresentationFormat>
  <Paragraphs>126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Bitmap Image</vt:lpstr>
      <vt:lpstr>Year 7 Music Half Term 1: Class Ensemble Performance </vt:lpstr>
      <vt:lpstr>Year 7 Music Half Term 2: Keyboard Performance</vt:lpstr>
      <vt:lpstr>Year 7 Music Half Term 3: Ableton Orchestra</vt:lpstr>
      <vt:lpstr>Year 7 Music Half Term 4: Ableton Composition</vt:lpstr>
      <vt:lpstr>Year 7 Music Half Term 5: Group Perf - African Drumming</vt:lpstr>
      <vt:lpstr>Year 7 Music Half Term 6: Group Comp - Percussion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Music Half Term 1: Musical Ensembles</dc:title>
  <dc:creator>Kate Bryant</dc:creator>
  <cp:lastModifiedBy>Miss K Bryant</cp:lastModifiedBy>
  <cp:revision>3</cp:revision>
  <dcterms:created xsi:type="dcterms:W3CDTF">2023-09-17T19:53:13Z</dcterms:created>
  <dcterms:modified xsi:type="dcterms:W3CDTF">2026-01-28T16:21:51Z</dcterms:modified>
</cp:coreProperties>
</file>