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5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K Bryant" userId="15ae6789-a016-4c5e-ab7b-572387480e2e" providerId="ADAL" clId="{7F147C87-825A-406E-B7A8-59D50D760A04}"/>
    <pc:docChg chg="addSld modSld sldOrd">
      <pc:chgData name="Miss K Bryant" userId="15ae6789-a016-4c5e-ab7b-572387480e2e" providerId="ADAL" clId="{7F147C87-825A-406E-B7A8-59D50D760A04}" dt="2026-01-28T16:25:38.282" v="3"/>
      <pc:docMkLst>
        <pc:docMk/>
      </pc:docMkLst>
      <pc:sldChg chg="add ord">
        <pc:chgData name="Miss K Bryant" userId="15ae6789-a016-4c5e-ab7b-572387480e2e" providerId="ADAL" clId="{7F147C87-825A-406E-B7A8-59D50D760A04}" dt="2026-01-28T16:25:38.282" v="3"/>
        <pc:sldMkLst>
          <pc:docMk/>
          <pc:sldMk cId="3939831299" sldId="277"/>
        </pc:sldMkLst>
      </pc:sldChg>
      <pc:sldChg chg="add">
        <pc:chgData name="Miss K Bryant" userId="15ae6789-a016-4c5e-ab7b-572387480e2e" providerId="ADAL" clId="{7F147C87-825A-406E-B7A8-59D50D760A04}" dt="2026-01-28T16:25:21.792" v="0"/>
        <pc:sldMkLst>
          <pc:docMk/>
          <pc:sldMk cId="2352722888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B5E6-29AA-44E0-ABFF-43420E23E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42BE6-546D-40DF-8E46-51E12D34C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32BF-E8EE-42F1-870D-EDE80395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E40AC-4712-464F-A262-34A86387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92E95-CA82-4D97-B3EA-D43CDAA0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2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C26C-7BF3-434C-8E1B-1D788D33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854A3-C43A-4726-8F68-CC866772B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C958-2FB0-4B2E-8612-DAA00205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F3C6F-7C89-4341-93C0-CA0CA563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EC030-0E2B-421F-8590-33017437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7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C49032-4F17-4D55-B4C2-CE8A2A853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64DB0-1183-41C9-8DC6-25C37690F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5E9B7-060D-4286-8105-5ADDDA9F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00F6C-3F68-4BB0-8191-C3CEFB3D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D887-F33D-45CB-8699-D622C63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2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64A3-A36C-4765-9808-56F0A916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F20CA-ECBD-4628-B5CE-9736EBE3F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097D8-2794-44E3-B0DE-B1864E26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4709-54F5-4E78-9F3F-2A493324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DB1B-3235-44A8-87DF-8AC5EDA3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1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68F7-2468-4F47-955C-3B48FF36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4DDEB-8DA6-4700-A236-4203662F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49E15-6DF8-401C-A4EB-4F4B79A5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142F6-B61F-46D9-AB25-BD7FED82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FF28E-0562-42C3-B2E8-54E79D20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5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1ABF-95C5-4828-A8F3-2E5C7D67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CD00-83A8-4A40-9F07-FBEC9D510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6AAC5-1406-478F-A7C1-BC3D7F30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E6F11-48A6-4CB4-A18A-785A1E44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F6948-4196-48DD-A71C-9F8FAB58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C2C63-C6B2-44FF-BCFE-7F488691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4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D0DC-2794-4BBF-993E-80EC93A6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AF58-12F5-4D5D-98EC-FCF1DBCE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F5246-9C7E-4460-89D0-3A9FA2C73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10941-47B4-4818-8F48-35CC2DEAB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0588E-4F0F-4E19-88EF-F7D2FBBEE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8EDF3-2E17-4B00-B90C-A4563764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FEA83-FF1F-4C0A-9686-D1DDC5BE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289EE-68BC-4066-BFE7-55E976D2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4C32-C8AD-47B6-AC88-B19D751A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C0616-0876-4D69-A355-A2F77E16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ADAA5-627F-4997-9910-D6E4FF08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BD1E6-2B44-4847-849D-93C5F8CE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2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B01D9-D239-4011-85D7-ABFA8CE7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1470D-9EAD-476D-A49D-624CE950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32436-A8EA-481D-A1A1-10F7154F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8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6DA9-743A-4A21-BFE9-D546F233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96F18-3E58-49A9-A310-27608FC6D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3BBE-AAF4-4375-94C0-EF817CC0B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88622-38B6-494C-9795-8768192B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FD300-6B55-4E71-B2C7-42742F97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97A5B-CBB8-4B8C-9CB7-DBC08638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0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3F5E-5957-4495-A4BF-7550C230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D1D16-C567-46C3-96A4-1E571A65C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E9826-91BD-4B1E-BC7C-68BCE5719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4C499-228C-44C8-879B-A5B08E34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70F6A-D28D-4677-B49C-3FCF9C7B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3BDD0-FE2D-42A8-AC52-FE6A8A8E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6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D26BC-07FC-4CF0-A77A-53D55623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49520-4161-405D-9664-6DF7B1419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99958-428F-4AD4-A0DB-43ACB640C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50941-EEAA-4A5C-AFEB-38F627B71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D222-C5D2-4465-AE7D-63138AC52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hyperlink" Target="https://www.google.com/imgres?imgurl=https://i.pinimg.com/originals/05/d5/11/05d511ba6f4ccd9df7023c7c07947f36.gif&amp;imgrefurl=https://www.pinterest.com/pin/306596687106596578/&amp;docid=FbbZc7oZr-fYOM&amp;tbnid=G8qRzn1-SbW_zM:&amp;vet=10ahUKEwid1-OB6rrlAhWQSxUIHQpFC0wQMwiUASgUMBQ..i&amp;w=752&amp;h=486&amp;safe=strict&amp;bih=751&amp;biw=1536&amp;q=clipart%20trumpet&amp;ved=0ahUKEwid1-OB6rrlAhWQSxUIHQpFC0wQMwiUASgUMBQ&amp;iact=mrc&amp;uact=8" TargetMode="External"/><Relationship Id="rId10" Type="http://schemas.openxmlformats.org/officeDocument/2006/relationships/image" Target="../media/image11.jpe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22549"/>
            <a:ext cx="7238247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9 </a:t>
            </a:r>
            <a:r>
              <a:rPr lang="en-GB" sz="3000">
                <a:latin typeface="+mn-lt"/>
              </a:rPr>
              <a:t>Music Term </a:t>
            </a:r>
            <a:r>
              <a:rPr lang="en-GB" sz="3000" dirty="0">
                <a:latin typeface="+mn-lt"/>
              </a:rPr>
              <a:t>1: Pop Song 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9E0215B-411E-020A-24E9-44E3F844BF05}"/>
              </a:ext>
            </a:extLst>
          </p:cNvPr>
          <p:cNvSpPr/>
          <p:nvPr/>
        </p:nvSpPr>
        <p:spPr>
          <a:xfrm>
            <a:off x="390053" y="1005174"/>
            <a:ext cx="2920113" cy="3575711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GENRE</a:t>
            </a:r>
            <a:r>
              <a:rPr lang="en-US" sz="1400" dirty="0">
                <a:solidFill>
                  <a:schemeClr val="tx1"/>
                </a:solidFill>
              </a:rPr>
              <a:t>: A style or category.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There are thousands of different styles or genres and each style has it’s own unique features e.g.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Pop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Rock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Hip Hop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Jazz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Blues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Metal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Country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Reggae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Dance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RnB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8C8630-E90D-04D4-99BE-B03931D06617}"/>
              </a:ext>
            </a:extLst>
          </p:cNvPr>
          <p:cNvSpPr/>
          <p:nvPr/>
        </p:nvSpPr>
        <p:spPr>
          <a:xfrm>
            <a:off x="7352273" y="2925178"/>
            <a:ext cx="4702272" cy="37881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COMPOSITION KEYWORDS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Timing – </a:t>
            </a:r>
            <a:r>
              <a:rPr lang="en-GB" sz="1600" dirty="0">
                <a:solidFill>
                  <a:schemeClr val="tx1"/>
                </a:solidFill>
              </a:rPr>
              <a:t>triggering loops at the correct time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Texture</a:t>
            </a:r>
            <a:r>
              <a:rPr lang="en-GB" sz="1600" dirty="0">
                <a:solidFill>
                  <a:schemeClr val="tx1"/>
                </a:solidFill>
              </a:rPr>
              <a:t> – the number of layers at the same time e.g. 1 sample, 3 samples or 7 samples all playing at the same time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Contrasts</a:t>
            </a:r>
            <a:r>
              <a:rPr lang="en-GB" sz="1600" dirty="0">
                <a:solidFill>
                  <a:schemeClr val="tx1"/>
                </a:solidFill>
              </a:rPr>
              <a:t> – changing things so it sounds different to the original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Capturing Scenes </a:t>
            </a:r>
            <a:r>
              <a:rPr lang="en-GB" sz="1600" dirty="0">
                <a:solidFill>
                  <a:schemeClr val="tx1"/>
                </a:solidFill>
              </a:rPr>
              <a:t>– a method on Ableton Live where you group samples to make a new section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Muting</a:t>
            </a:r>
            <a:r>
              <a:rPr lang="en-GB" sz="1600" dirty="0">
                <a:solidFill>
                  <a:schemeClr val="tx1"/>
                </a:solidFill>
              </a:rPr>
              <a:t> -  where a sample (or all samples) are silenced for a period of time.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Arrange</a:t>
            </a:r>
            <a:r>
              <a:rPr lang="en-GB" sz="1600" dirty="0">
                <a:solidFill>
                  <a:schemeClr val="tx1"/>
                </a:solidFill>
              </a:rPr>
              <a:t> – where you take something you did not create and put it together differently to make your own version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A32AD-4FAB-85BF-9B2E-853BD618B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85" y="4720370"/>
            <a:ext cx="2614047" cy="1862508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197B4-365B-553B-5D02-7891341C1C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7745" y="791734"/>
          <a:ext cx="3673469" cy="59716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2228">
                  <a:extLst>
                    <a:ext uri="{9D8B030D-6E8A-4147-A177-3AD203B41FA5}">
                      <a16:colId xmlns:a16="http://schemas.microsoft.com/office/drawing/2014/main" val="1920887742"/>
                    </a:ext>
                  </a:extLst>
                </a:gridCol>
                <a:gridCol w="2371241">
                  <a:extLst>
                    <a:ext uri="{9D8B030D-6E8A-4147-A177-3AD203B41FA5}">
                      <a16:colId xmlns:a16="http://schemas.microsoft.com/office/drawing/2014/main" val="1789429358"/>
                    </a:ext>
                  </a:extLst>
                </a:gridCol>
              </a:tblGrid>
              <a:tr h="553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INTRO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the first section of a song which sets the mood of the song and is often an instrumental section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500481460"/>
                  </a:ext>
                </a:extLst>
              </a:tr>
              <a:tr h="553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VERSES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has the same melody but different lyrics each time which helps develop the song’s narrative and story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2196115980"/>
                  </a:ext>
                </a:extLst>
              </a:tr>
              <a:tr h="553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LINK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 optional short section often used to join different parts of a song together, often instrumental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2368107707"/>
                  </a:ext>
                </a:extLst>
              </a:tr>
              <a:tr h="543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PRE-CHORUS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an optional section of music that occurs before the CHORUS which helps the music move forward and “prepare” for what is to come.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1564209558"/>
                  </a:ext>
                </a:extLst>
              </a:tr>
              <a:tr h="717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CHORUS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occurs several times within a song and contains the most memorable HOOK/RIFF. Relays the message of the song and is repeated with the same melody and lyrics each time it is heard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1651651729"/>
                  </a:ext>
                </a:extLst>
              </a:tr>
              <a:tr h="668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MIDDLE 8/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BRIDGE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 section (often 8 bars in length) that provides contrasting musical material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4006950208"/>
                  </a:ext>
                </a:extLst>
              </a:tr>
              <a:tr h="477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CODA/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OUTRO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The final section of a popular song which brings it to an end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1240696583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3FD896-9346-FD3A-9DFC-1DC90CC19D84}"/>
              </a:ext>
            </a:extLst>
          </p:cNvPr>
          <p:cNvSpPr/>
          <p:nvPr/>
        </p:nvSpPr>
        <p:spPr>
          <a:xfrm>
            <a:off x="7398793" y="783728"/>
            <a:ext cx="4403154" cy="1038829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STRUCTURE</a:t>
            </a:r>
            <a:r>
              <a:rPr lang="en-US" sz="1400" dirty="0">
                <a:solidFill>
                  <a:schemeClr val="tx1"/>
                </a:solidFill>
              </a:rPr>
              <a:t>: The way music is put together in sections. Pop Songs have typical sections e.g. verses/choruses, but there is no set order. Each artist likes to create their own structure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09E60D-E207-3309-763D-C6C91944114F}"/>
              </a:ext>
            </a:extLst>
          </p:cNvPr>
          <p:cNvSpPr/>
          <p:nvPr/>
        </p:nvSpPr>
        <p:spPr>
          <a:xfrm>
            <a:off x="7464490" y="1899902"/>
            <a:ext cx="4430497" cy="8742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      COPYRIGHT </a:t>
            </a:r>
            <a:r>
              <a:rPr lang="en-US" sz="1400" dirty="0">
                <a:solidFill>
                  <a:schemeClr val="tx1"/>
                </a:solidFill>
              </a:rPr>
              <a:t>is the legal right to own a piece of intellectual property e.g. songs, stories etc. It stops others from copying without permission.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957666-8A0C-E23D-3942-C2F75D007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827" y="1968682"/>
            <a:ext cx="355202" cy="3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3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22549"/>
            <a:ext cx="7985284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9 </a:t>
            </a:r>
            <a:r>
              <a:rPr lang="en-GB" sz="3000">
                <a:latin typeface="+mn-lt"/>
              </a:rPr>
              <a:t>Music Term </a:t>
            </a:r>
            <a:r>
              <a:rPr lang="en-GB" sz="3000" dirty="0">
                <a:latin typeface="+mn-lt"/>
              </a:rPr>
              <a:t>2: Pop Song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E0E2FB-8CCB-D3E8-8CB1-486A017EC4E8}"/>
              </a:ext>
            </a:extLst>
          </p:cNvPr>
          <p:cNvSpPr/>
          <p:nvPr/>
        </p:nvSpPr>
        <p:spPr>
          <a:xfrm>
            <a:off x="9705275" y="722260"/>
            <a:ext cx="2226129" cy="2641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 group of 3 notes played together to make a chord. It uses notes 1, 3 and 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9" name="Rectangle: Rounded Corners 2048">
            <a:extLst>
              <a:ext uri="{FF2B5EF4-FFF2-40B4-BE49-F238E27FC236}">
                <a16:creationId xmlns:a16="http://schemas.microsoft.com/office/drawing/2014/main" id="{BE8172EB-F1EB-1850-387B-BCCF047A75F6}"/>
              </a:ext>
            </a:extLst>
          </p:cNvPr>
          <p:cNvSpPr/>
          <p:nvPr/>
        </p:nvSpPr>
        <p:spPr>
          <a:xfrm>
            <a:off x="7339906" y="783718"/>
            <a:ext cx="2226129" cy="86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Chord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group of 2 or more notes played together at the same time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463AE-F53B-AFB2-FAD5-F09734EB3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96" y="838576"/>
            <a:ext cx="5045082" cy="2409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7772A5-09BF-B881-AAF7-70410C172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088" y="868485"/>
            <a:ext cx="1509586" cy="8491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880EC-C3A9-6676-CC80-326273EF4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077" y="1873599"/>
            <a:ext cx="1047238" cy="14805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2664FB-0C9E-73BE-999D-AC0A4B18C9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91" t="8786" r="18722" b="16764"/>
          <a:stretch/>
        </p:blipFill>
        <p:spPr>
          <a:xfrm>
            <a:off x="10144629" y="1841756"/>
            <a:ext cx="1297649" cy="147525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8C8630-E90D-04D4-99BE-B03931D06617}"/>
              </a:ext>
            </a:extLst>
          </p:cNvPr>
          <p:cNvSpPr/>
          <p:nvPr/>
        </p:nvSpPr>
        <p:spPr>
          <a:xfrm>
            <a:off x="8898178" y="3494079"/>
            <a:ext cx="2996810" cy="32671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the speed of music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Pitch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how high or low a note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Rhythm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the pattern of long &amp; short notes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Technique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how well you control your instrument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Fluency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how smoothly you can play the music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Accompaniment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music that provides a background for the main tune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41EB6E-3E00-7B94-AC0A-603AE57E58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868" t="7482" r="3429" b="9548"/>
          <a:stretch/>
        </p:blipFill>
        <p:spPr>
          <a:xfrm>
            <a:off x="7347779" y="2625138"/>
            <a:ext cx="2137819" cy="750131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2ED9448-C83E-1789-E04E-731562C7FEBC}"/>
              </a:ext>
            </a:extLst>
          </p:cNvPr>
          <p:cNvSpPr/>
          <p:nvPr/>
        </p:nvSpPr>
        <p:spPr>
          <a:xfrm>
            <a:off x="7112151" y="1739469"/>
            <a:ext cx="2468015" cy="1679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Signature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numbers tell you how many beats are in a bar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4A5FFCC-6A24-65C2-6711-E30EA4E72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43" y="3360332"/>
            <a:ext cx="3289935" cy="3400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Rock &amp; Pop Instruments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 Guitar         Acoustic Guitar          Singers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Bass Guitar	              Keyboard / Synthesizer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Drum Kit	           Saxophone             Trumpet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instrument = Often an electric guitar (‘lead guitar’). Plays melody or harmonises with the singer &amp; often has a solo.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rock band instruments">
            <a:extLst>
              <a:ext uri="{FF2B5EF4-FFF2-40B4-BE49-F238E27FC236}">
                <a16:creationId xmlns:a16="http://schemas.microsoft.com/office/drawing/2014/main" id="{DB7C418F-5ED3-3339-EC90-551CC90EB2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46" b="68817"/>
          <a:stretch/>
        </p:blipFill>
        <p:spPr bwMode="auto">
          <a:xfrm>
            <a:off x="1916775" y="4646510"/>
            <a:ext cx="1154430" cy="507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mage result for rock band instruments">
            <a:extLst>
              <a:ext uri="{FF2B5EF4-FFF2-40B4-BE49-F238E27FC236}">
                <a16:creationId xmlns:a16="http://schemas.microsoft.com/office/drawing/2014/main" id="{AA55CA76-2418-A0D7-B3A2-FCEDB12B9E2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2" r="36514" b="9568"/>
          <a:stretch/>
        </p:blipFill>
        <p:spPr bwMode="auto">
          <a:xfrm>
            <a:off x="269908" y="5326881"/>
            <a:ext cx="1130935" cy="939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C13FB4-4398-A3E0-84D6-431D9893D9F0}"/>
              </a:ext>
            </a:extLst>
          </p:cNvPr>
          <p:cNvGrpSpPr/>
          <p:nvPr/>
        </p:nvGrpSpPr>
        <p:grpSpPr>
          <a:xfrm>
            <a:off x="332450" y="4750650"/>
            <a:ext cx="1102995" cy="405765"/>
            <a:chOff x="0" y="0"/>
            <a:chExt cx="1102995" cy="406267"/>
          </a:xfrm>
        </p:grpSpPr>
        <p:pic>
          <p:nvPicPr>
            <p:cNvPr id="31" name="Picture 30" descr="Image result for rock band instruments">
              <a:extLst>
                <a:ext uri="{FF2B5EF4-FFF2-40B4-BE49-F238E27FC236}">
                  <a16:creationId xmlns:a16="http://schemas.microsoft.com/office/drawing/2014/main" id="{DFCF202A-F7D3-F216-17BE-F380B4B14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14" t="28324" r="20790" b="10607"/>
            <a:stretch/>
          </p:blipFill>
          <p:spPr bwMode="auto">
            <a:xfrm rot="5400000">
              <a:off x="377825" y="-377825"/>
              <a:ext cx="347345" cy="11029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67039DB-54F9-AB88-3182-D53D974D58F9}"/>
                </a:ext>
              </a:extLst>
            </p:cNvPr>
            <p:cNvSpPr/>
            <p:nvPr/>
          </p:nvSpPr>
          <p:spPr>
            <a:xfrm>
              <a:off x="510172" y="275891"/>
              <a:ext cx="553420" cy="130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6212FB-8A7F-265F-E3D7-BDA072812DE0}"/>
              </a:ext>
            </a:extLst>
          </p:cNvPr>
          <p:cNvGrpSpPr/>
          <p:nvPr/>
        </p:nvGrpSpPr>
        <p:grpSpPr>
          <a:xfrm>
            <a:off x="1519265" y="4022940"/>
            <a:ext cx="1169670" cy="452120"/>
            <a:chOff x="0" y="0"/>
            <a:chExt cx="1170195" cy="4521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E1AA783-4845-0777-4BFD-BB6B0A9AE074}"/>
                </a:ext>
              </a:extLst>
            </p:cNvPr>
            <p:cNvGrpSpPr/>
            <p:nvPr/>
          </p:nvGrpSpPr>
          <p:grpSpPr>
            <a:xfrm>
              <a:off x="0" y="0"/>
              <a:ext cx="1134110" cy="452134"/>
              <a:chOff x="0" y="0"/>
              <a:chExt cx="1134110" cy="45213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B3EF678-8DA9-F9EF-A9B7-40F60A8685D5}"/>
                  </a:ext>
                </a:extLst>
              </p:cNvPr>
              <p:cNvGrpSpPr/>
              <p:nvPr/>
            </p:nvGrpSpPr>
            <p:grpSpPr>
              <a:xfrm>
                <a:off x="0" y="0"/>
                <a:ext cx="1134110" cy="452134"/>
                <a:chOff x="0" y="0"/>
                <a:chExt cx="1134110" cy="452134"/>
              </a:xfrm>
            </p:grpSpPr>
            <p:pic>
              <p:nvPicPr>
                <p:cNvPr id="29" name="Picture 28" descr="Image result for rock band instruments">
                  <a:extLst>
                    <a:ext uri="{FF2B5EF4-FFF2-40B4-BE49-F238E27FC236}">
                      <a16:creationId xmlns:a16="http://schemas.microsoft.com/office/drawing/2014/main" id="{01E580E3-38C9-FFEC-A6A5-C18CFB0AA2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215" t="25209" b="12948"/>
                <a:stretch/>
              </p:blipFill>
              <p:spPr bwMode="auto">
                <a:xfrm rot="5400000">
                  <a:off x="350202" y="-331773"/>
                  <a:ext cx="433705" cy="1134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682CD28B-3F5A-510E-8E45-92037F5CCB32}"/>
                    </a:ext>
                  </a:extLst>
                </p:cNvPr>
                <p:cNvSpPr/>
                <p:nvPr/>
              </p:nvSpPr>
              <p:spPr>
                <a:xfrm>
                  <a:off x="447307" y="0"/>
                  <a:ext cx="534074" cy="593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F5E380A-41DD-6A20-ACA0-0D84A0F60E29}"/>
                  </a:ext>
                </a:extLst>
              </p:cNvPr>
              <p:cNvSpPr/>
              <p:nvPr/>
            </p:nvSpPr>
            <p:spPr>
              <a:xfrm>
                <a:off x="725586" y="43158"/>
                <a:ext cx="255795" cy="631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C503CF-9003-C7A5-390E-FBC691C2BE53}"/>
                </a:ext>
              </a:extLst>
            </p:cNvPr>
            <p:cNvSpPr/>
            <p:nvPr/>
          </p:nvSpPr>
          <p:spPr>
            <a:xfrm>
              <a:off x="914400" y="318287"/>
              <a:ext cx="255795" cy="91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B3CFFC-6980-D322-06D8-EB42A1C9B9AE}"/>
              </a:ext>
            </a:extLst>
          </p:cNvPr>
          <p:cNvGrpSpPr/>
          <p:nvPr/>
        </p:nvGrpSpPr>
        <p:grpSpPr>
          <a:xfrm>
            <a:off x="312765" y="3984205"/>
            <a:ext cx="1123315" cy="553085"/>
            <a:chOff x="0" y="0"/>
            <a:chExt cx="1123315" cy="553130"/>
          </a:xfrm>
        </p:grpSpPr>
        <p:pic>
          <p:nvPicPr>
            <p:cNvPr id="23" name="Picture 22" descr="Image result for rock band instruments">
              <a:extLst>
                <a:ext uri="{FF2B5EF4-FFF2-40B4-BE49-F238E27FC236}">
                  <a16:creationId xmlns:a16="http://schemas.microsoft.com/office/drawing/2014/main" id="{A12AA7A3-64DC-13B3-7976-12C4AD623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956" b="49491"/>
            <a:stretch/>
          </p:blipFill>
          <p:spPr bwMode="auto">
            <a:xfrm rot="5400000">
              <a:off x="316548" y="-316548"/>
              <a:ext cx="490220" cy="11233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686E67-513D-D6F0-56C2-B6CDF681A5E3}"/>
                </a:ext>
              </a:extLst>
            </p:cNvPr>
            <p:cNvSpPr/>
            <p:nvPr/>
          </p:nvSpPr>
          <p:spPr>
            <a:xfrm>
              <a:off x="666622" y="343427"/>
              <a:ext cx="225730" cy="2097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 descr="Image result for rock band instruments sax">
            <a:extLst>
              <a:ext uri="{FF2B5EF4-FFF2-40B4-BE49-F238E27FC236}">
                <a16:creationId xmlns:a16="http://schemas.microsoft.com/office/drawing/2014/main" id="{2032D46F-CBFD-5685-87A8-DCCB9988D51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7" r="47447" b="58291"/>
          <a:stretch/>
        </p:blipFill>
        <p:spPr bwMode="auto">
          <a:xfrm rot="20498814" flipH="1">
            <a:off x="1642838" y="5203027"/>
            <a:ext cx="647065" cy="1042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Image result for clipart trumpet">
            <a:hlinkClick r:id="rId15"/>
            <a:extLst>
              <a:ext uri="{FF2B5EF4-FFF2-40B4-BE49-F238E27FC236}">
                <a16:creationId xmlns:a16="http://schemas.microsoft.com/office/drawing/2014/main" id="{56A837CA-34FD-2303-36FC-C67F314F90F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0860">
            <a:off x="2623077" y="5508500"/>
            <a:ext cx="763905" cy="491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99B8F5B-0BD6-5632-B45B-FF98A9654C10}"/>
              </a:ext>
            </a:extLst>
          </p:cNvPr>
          <p:cNvGrpSpPr/>
          <p:nvPr/>
        </p:nvGrpSpPr>
        <p:grpSpPr>
          <a:xfrm>
            <a:off x="3040725" y="3975950"/>
            <a:ext cx="234315" cy="521970"/>
            <a:chOff x="0" y="0"/>
            <a:chExt cx="234779" cy="521982"/>
          </a:xfrm>
        </p:grpSpPr>
        <p:pic>
          <p:nvPicPr>
            <p:cNvPr id="16" name="Picture 15" descr="Image result for rock band instruments">
              <a:extLst>
                <a:ext uri="{FF2B5EF4-FFF2-40B4-BE49-F238E27FC236}">
                  <a16:creationId xmlns:a16="http://schemas.microsoft.com/office/drawing/2014/main" id="{9B3092DC-C308-AC24-3D53-2AEEEB1FA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39" t="33185" r="14448" b="36319"/>
            <a:stretch/>
          </p:blipFill>
          <p:spPr bwMode="auto">
            <a:xfrm>
              <a:off x="0" y="0"/>
              <a:ext cx="188595" cy="4768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B4CA76-2245-F322-747F-C3909C799DA7}"/>
                </a:ext>
              </a:extLst>
            </p:cNvPr>
            <p:cNvSpPr/>
            <p:nvPr/>
          </p:nvSpPr>
          <p:spPr>
            <a:xfrm>
              <a:off x="126039" y="365760"/>
              <a:ext cx="108740" cy="156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B55E126-E261-A49A-6EE3-DB67E224FC4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527" t="4423" r="1517" b="9560"/>
          <a:stretch/>
        </p:blipFill>
        <p:spPr>
          <a:xfrm>
            <a:off x="3830325" y="3440675"/>
            <a:ext cx="2410621" cy="14549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16FFD85-9DB7-85A9-2EEA-6A05C72DCD71}"/>
              </a:ext>
            </a:extLst>
          </p:cNvPr>
          <p:cNvGrpSpPr/>
          <p:nvPr/>
        </p:nvGrpSpPr>
        <p:grpSpPr>
          <a:xfrm>
            <a:off x="4253022" y="5049206"/>
            <a:ext cx="3566579" cy="1724069"/>
            <a:chOff x="90487" y="671512"/>
            <a:chExt cx="12011025" cy="551497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DC4F49F-5856-E776-4B77-50881984C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0487" y="671512"/>
              <a:ext cx="12011025" cy="551497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4C2D156-4FAC-EB1C-32C0-2D6ECA47CC4D}"/>
                </a:ext>
              </a:extLst>
            </p:cNvPr>
            <p:cNvSpPr txBox="1"/>
            <p:nvPr/>
          </p:nvSpPr>
          <p:spPr>
            <a:xfrm>
              <a:off x="790414" y="5672380"/>
              <a:ext cx="1763713" cy="380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Count these beats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C9A87DA-CE25-04E6-84F1-2F4C3E80F37C}"/>
                </a:ext>
              </a:extLst>
            </p:cNvPr>
            <p:cNvSpPr txBox="1"/>
            <p:nvPr/>
          </p:nvSpPr>
          <p:spPr>
            <a:xfrm>
              <a:off x="715689" y="3411414"/>
              <a:ext cx="1003125" cy="359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Right foot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164CD-61A8-2F0B-782E-CA17C4464FB9}"/>
                </a:ext>
              </a:extLst>
            </p:cNvPr>
            <p:cNvSpPr txBox="1"/>
            <p:nvPr/>
          </p:nvSpPr>
          <p:spPr>
            <a:xfrm>
              <a:off x="1146954" y="783983"/>
              <a:ext cx="1101978" cy="380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Right stick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019F95A-C80C-C192-24AF-C46F8F553052}"/>
                </a:ext>
              </a:extLst>
            </p:cNvPr>
            <p:cNvSpPr txBox="1"/>
            <p:nvPr/>
          </p:nvSpPr>
          <p:spPr>
            <a:xfrm>
              <a:off x="3446984" y="2089209"/>
              <a:ext cx="2232641" cy="725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Left stick</a:t>
              </a:r>
            </a:p>
          </p:txBody>
        </p: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2DBC365-8638-386A-D355-85F046F180B4}"/>
              </a:ext>
            </a:extLst>
          </p:cNvPr>
          <p:cNvSpPr/>
          <p:nvPr/>
        </p:nvSpPr>
        <p:spPr>
          <a:xfrm>
            <a:off x="6368109" y="3503868"/>
            <a:ext cx="2401526" cy="1436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Chord Symbols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single letter means play a major chord e.g. C = C E 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small m means play a minor chord e.g. Cm = C Eb 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17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22549"/>
            <a:ext cx="7732770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</a:t>
            </a:r>
            <a:r>
              <a:rPr lang="en-GB" sz="3000">
                <a:latin typeface="+mn-lt"/>
              </a:rPr>
              <a:t>9 Music </a:t>
            </a:r>
            <a:r>
              <a:rPr lang="en-GB" sz="3000" dirty="0">
                <a:latin typeface="+mn-lt"/>
              </a:rPr>
              <a:t>Term 3: Pop Song Composition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9E0215B-411E-020A-24E9-44E3F844BF05}"/>
              </a:ext>
            </a:extLst>
          </p:cNvPr>
          <p:cNvSpPr/>
          <p:nvPr/>
        </p:nvSpPr>
        <p:spPr>
          <a:xfrm>
            <a:off x="324356" y="706383"/>
            <a:ext cx="2920113" cy="2633765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sample is a short extract of pre-recorded music created by someone else.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Samples can be used in combinations to create a whole new piece of music. They can 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CHOPPED UP/TRIMMED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LOOPED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LAYERED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SPED UP/SLOWED DOWN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8C8630-E90D-04D4-99BE-B03931D06617}"/>
              </a:ext>
            </a:extLst>
          </p:cNvPr>
          <p:cNvSpPr/>
          <p:nvPr/>
        </p:nvSpPr>
        <p:spPr>
          <a:xfrm>
            <a:off x="7209223" y="2005929"/>
            <a:ext cx="4845322" cy="4684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 KEYWORDS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 –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triggering loops at the correct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Instruments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use a variety of instrument sounds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Texture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the number of layers at the same time e.g. 1 sample, 3 samples or 7 samples all playing at the same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Contrasts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changing things so it sounds different to the original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Capturing Scenes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 method on Ableton Live where you group samples to make a new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 where a sample (or all samples) are silenced for a period of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Arrange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where you take something you did not create and put it together differently to make your own version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Automated changes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programming the volume or speed so that it automatically changes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Improvise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create some music on the spot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197B4-365B-553B-5D02-7891341C1C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84896" y="783728"/>
          <a:ext cx="3673469" cy="3686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7458">
                  <a:extLst>
                    <a:ext uri="{9D8B030D-6E8A-4147-A177-3AD203B41FA5}">
                      <a16:colId xmlns:a16="http://schemas.microsoft.com/office/drawing/2014/main" val="1920887742"/>
                    </a:ext>
                  </a:extLst>
                </a:gridCol>
                <a:gridCol w="2686011">
                  <a:extLst>
                    <a:ext uri="{9D8B030D-6E8A-4147-A177-3AD203B41FA5}">
                      <a16:colId xmlns:a16="http://schemas.microsoft.com/office/drawing/2014/main" val="1789429358"/>
                    </a:ext>
                  </a:extLst>
                </a:gridCol>
              </a:tblGrid>
              <a:tr h="229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INTRO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the first section of a song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50048146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VERSES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has the same melody but different lyrics each time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2196115980"/>
                  </a:ext>
                </a:extLst>
              </a:tr>
              <a:tr h="553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LINK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a optional short section often used to join different parts of a song together, often instrumental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2368107707"/>
                  </a:ext>
                </a:extLst>
              </a:tr>
              <a:tr h="543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PRE-CHORUS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an optional section of music that occurs before the CHORUS which helps the music move forward and “prepare” for what is to come.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1564209558"/>
                  </a:ext>
                </a:extLst>
              </a:tr>
              <a:tr h="717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CHORUS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occurs several times within a song and contains the most memorable HOOK/RIFF. Relays the message of the song and is repeated with the same melody and lyrics each time it is heard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1651651729"/>
                  </a:ext>
                </a:extLst>
              </a:tr>
              <a:tr h="383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MIDDLE 8/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BRIDGE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a section (often 8 bars in length) that provides contrasting musical material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4006950208"/>
                  </a:ext>
                </a:extLst>
              </a:tr>
              <a:tr h="477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CODA/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OUTRO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The final section of a popular song which brings it to an end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7" marR="28937" marT="0" marB="0"/>
                </a:tc>
                <a:extLst>
                  <a:ext uri="{0D108BD9-81ED-4DB2-BD59-A6C34878D82A}">
                    <a16:rowId xmlns:a16="http://schemas.microsoft.com/office/drawing/2014/main" val="124069658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66008D-06E2-F5D4-947F-B8FB578E2B16}"/>
              </a:ext>
            </a:extLst>
          </p:cNvPr>
          <p:cNvSpPr/>
          <p:nvPr/>
        </p:nvSpPr>
        <p:spPr>
          <a:xfrm>
            <a:off x="246217" y="3429000"/>
            <a:ext cx="3110469" cy="32843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BASS LINE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 part of the music with the lowest pitch, usually played by a bass guitar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CHORDS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 group of notes played together, often played by keyboards, piano or guitar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MELODY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the main tune, usually sung but can be played by a melody instrument e.g. trumpet, saxophone, piano etc.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the rhythmic part usually played by drum kit or drum machine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795FB-5CC4-36EA-6EF4-28BDB51BA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612" y="243376"/>
            <a:ext cx="1321071" cy="1712499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FBD71B4B-1588-5461-2801-4F5B06FAD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723" y="5220156"/>
            <a:ext cx="3533642" cy="13522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Fusion means to blend together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Fusion music is a blend of 2 or more different styles or cultures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Styles examples = Rock, Hip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Classical, Soul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Cultures examples = Chinese, Indian, Caribbean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Fusion examples = Chinese Rock, Classical Indian, Caribbean Hip Hop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7CCDF31F-8586-C3A5-D292-1AD48E744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227" y="4856426"/>
            <a:ext cx="785265" cy="4216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o SemiBol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Fusion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316A7A-5AB3-7D0A-76F2-E24AEDB11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3865" y="4409561"/>
            <a:ext cx="1710137" cy="9643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E6B934-E596-F9ED-8477-E856E883503C}"/>
              </a:ext>
            </a:extLst>
          </p:cNvPr>
          <p:cNvSpPr/>
          <p:nvPr/>
        </p:nvSpPr>
        <p:spPr>
          <a:xfrm>
            <a:off x="9372581" y="855119"/>
            <a:ext cx="2565927" cy="10020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MIDI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Musical Instrument Digital Interface = how computers and keyboards communicate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Audio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real recorded sounds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7228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1050</Words>
  <Application>Microsoft Office PowerPoint</Application>
  <PresentationFormat>Widescreen</PresentationFormat>
  <Paragraphs>121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Symbol</vt:lpstr>
      <vt:lpstr>Teko SemiBold</vt:lpstr>
      <vt:lpstr>1_Office Theme</vt:lpstr>
      <vt:lpstr>Year 9 Music Term 1: Pop Song Structure</vt:lpstr>
      <vt:lpstr>Year 9 Music Term 2: Pop Song Performance</vt:lpstr>
      <vt:lpstr>Year 9 Music Term 3: Pop Song Composition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Music Half Term 1: Pop Song Structure</dc:title>
  <dc:creator>Kate Bryant</dc:creator>
  <cp:lastModifiedBy>Miss K Bryant</cp:lastModifiedBy>
  <cp:revision>2</cp:revision>
  <dcterms:created xsi:type="dcterms:W3CDTF">2023-09-17T19:59:58Z</dcterms:created>
  <dcterms:modified xsi:type="dcterms:W3CDTF">2026-01-28T16:25:40Z</dcterms:modified>
</cp:coreProperties>
</file>